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5" r:id="rId4"/>
    <p:sldMasterId id="2147483686" r:id="rId5"/>
    <p:sldMasterId id="2147483687" r:id="rId6"/>
  </p:sldMasterIdLst>
  <p:notesMasterIdLst>
    <p:notesMasterId r:id="rId33"/>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x="12192000" cy="6858000"/>
  <p:notesSz cx="6858000" cy="9144000"/>
  <p:embeddedFontLst>
    <p:embeddedFont>
      <p:font typeface="Bebas Neue" panose="020B0606020202050201" pitchFamily="34" charset="0"/>
      <p:regular r:id="rId34"/>
    </p:embeddedFont>
    <p:embeddedFont>
      <p:font typeface="Poppins" panose="00000800000000000000" pitchFamily="2" charset="0"/>
      <p:regular r:id="rId35"/>
      <p:bold r:id="rId36"/>
      <p:italic r:id="rId37"/>
      <p:boldItalic r:id="rId38"/>
    </p:embeddedFont>
    <p:embeddedFont>
      <p:font typeface="Raleway" pitchFamily="2" charset="0"/>
      <p:regular r:id="rId39"/>
      <p:bold r:id="rId40"/>
      <p:italic r:id="rId41"/>
      <p:boldItalic r:id="rId42"/>
    </p:embeddedFont>
    <p:embeddedFont>
      <p:font typeface="Roboto" panose="02000000000000000000" pitchFamily="2" charset="0"/>
      <p:regular r:id="rId43"/>
      <p:bold r:id="rId44"/>
      <p:italic r:id="rId45"/>
      <p:boldItalic r:id="rId46"/>
    </p:embeddedFont>
    <p:embeddedFont>
      <p:font typeface="Roboto Medium" panose="02000000000000000000" pitchFamily="2"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A1D5437-66F6-4C4D-9F41-4567D1591D6A}">
  <a:tblStyle styleId="{3A1D5437-66F6-4C4D-9F41-4567D1591D6A}"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0975EE68-38FB-4BFA-82B2-7F9903F6D558}"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21" d="100"/>
          <a:sy n="121" d="100"/>
        </p:scale>
        <p:origin x="15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font" Target="fonts/font6.fntdata"/><Relationship Id="rId21" Type="http://schemas.openxmlformats.org/officeDocument/2006/relationships/slide" Target="slides/slide15.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font" Target="fonts/font14.fntdata"/><Relationship Id="rId50" Type="http://schemas.openxmlformats.org/officeDocument/2006/relationships/font" Target="fonts/font17.fntdata"/><Relationship Id="rId55" Type="http://schemas.microsoft.com/office/2016/11/relationships/changesInfo" Target="changesInfos/changesInfo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font" Target="fonts/font11.fntdata"/><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font" Target="fonts/font15.fntdata"/><Relationship Id="rId8" Type="http://schemas.openxmlformats.org/officeDocument/2006/relationships/slide" Target="slides/slide2.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font" Target="fonts/font13.fntdata"/><Relationship Id="rId20" Type="http://schemas.openxmlformats.org/officeDocument/2006/relationships/slide" Target="slides/slide14.xml"/><Relationship Id="rId41" Type="http://schemas.openxmlformats.org/officeDocument/2006/relationships/font" Target="fonts/font8.fntdata"/><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font" Target="fonts/font3.fntdata"/><Relationship Id="rId49" Type="http://schemas.openxmlformats.org/officeDocument/2006/relationships/font" Target="fonts/font16.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ghan Cutherell" userId="96095c98-60c8-48e5-abc8-f8beb36d5ad0" providerId="ADAL" clId="{AAF8C44A-7290-4ECD-830D-513AD55E50AC}"/>
    <pc:docChg chg="custSel modSld">
      <pc:chgData name="Meghan Cutherell" userId="96095c98-60c8-48e5-abc8-f8beb36d5ad0" providerId="ADAL" clId="{AAF8C44A-7290-4ECD-830D-513AD55E50AC}" dt="2025-08-01T16:29:15.838" v="0" actId="27636"/>
      <pc:docMkLst>
        <pc:docMk/>
      </pc:docMkLst>
      <pc:sldChg chg="modSp mod">
        <pc:chgData name="Meghan Cutherell" userId="96095c98-60c8-48e5-abc8-f8beb36d5ad0" providerId="ADAL" clId="{AAF8C44A-7290-4ECD-830D-513AD55E50AC}" dt="2025-08-01T16:29:15.838" v="0" actId="27636"/>
        <pc:sldMkLst>
          <pc:docMk/>
          <pc:sldMk cId="0" sldId="267"/>
        </pc:sldMkLst>
        <pc:spChg chg="mod">
          <ac:chgData name="Meghan Cutherell" userId="96095c98-60c8-48e5-abc8-f8beb36d5ad0" providerId="ADAL" clId="{AAF8C44A-7290-4ECD-830D-513AD55E50AC}" dt="2025-08-01T16:29:15.838" v="0" actId="27636"/>
          <ac:spMkLst>
            <pc:docMk/>
            <pc:sldMk cId="0" sldId="267"/>
            <ac:spMk id="40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2fc3d450777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2fc3d450777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31e8e04a9a0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Before you can apply a gender equality continuum to your program, it’s necessary to do some preparatory analysis and mapping.</a:t>
            </a:r>
            <a:r>
              <a:rPr lang="en-US"/>
              <a:t> </a:t>
            </a:r>
            <a:endParaRPr/>
          </a:p>
        </p:txBody>
      </p:sp>
      <p:sp>
        <p:nvSpPr>
          <p:cNvPr id="361" name="Google Shape;361;g31e8e04a9a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319bb9a17a2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319bb9a17a2_0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As a first step, It is recommended to start with a situation analysis to better understand both the barriers and enablers to advancing gender equality in a given context. This situation analysis is also known as a gender analysis. We covered gender analysis in detail during module 1, as you might recall from the image of the socio-ecological framework here. So now that you’ve seen an example of the gender continuum and some examples of programs along it - what do you think would be important to include in a gender analysis, to have all the information you need to apply the gender continuum to a program or intervention?</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[invite participants to brainstorm then reveal the answers below]</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 access to and control over resources for women, girls, and marginalized groups.</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 gender roles and behaviors at different levels (individual, household, community, institutional);</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 ability of women, girls and marginalized groups to exercise choice and agency in decision making;</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 existing knowledge, attitudes, and beliefs related to gender among different groups;</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 attitudes towards gender based violence (GBV).</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 service delivery e.g. whether health service providers are discriminatory and/or reinforce existing gender norms;</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 policies and practices that either further or restrict gender equality outcomes; and</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 key gender barriers and opportunities that impact the achievement of program objectives</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It should be noted that a gender analysis doesn't necessarily have to be a standalone research activity. You can get creative by incorporating gender related questions into ongoing learning activities, combined with a light-touch document review, and ad hoc key informant interviews with those who have gender expertise or have already conducted gender analyses in a given context. Gender analyses are also not static - or  at least they shouldn't be - so it’s important to be alert to new contextual information and add to these analyses over the program period.</a:t>
            </a:r>
            <a:endParaRPr sz="1100">
              <a:latin typeface="Roboto"/>
              <a:ea typeface="Roboto"/>
              <a:cs typeface="Roboto"/>
              <a:sym typeface="Roboto"/>
            </a:endParaRPr>
          </a:p>
          <a:p>
            <a:pPr marL="0" lvl="0" indent="0" algn="l" rtl="0">
              <a:lnSpc>
                <a:spcPct val="115000"/>
              </a:lnSpc>
              <a:spcBef>
                <a:spcPts val="1500"/>
              </a:spcBef>
              <a:spcAft>
                <a:spcPts val="1500"/>
              </a:spcAft>
              <a:buClr>
                <a:schemeClr val="dk1"/>
              </a:buClr>
              <a:buSzPts val="1100"/>
              <a:buFont typeface="Arial"/>
              <a:buNone/>
            </a:pPr>
            <a:endParaRPr sz="1100">
              <a:latin typeface="Roboto"/>
              <a:ea typeface="Roboto"/>
              <a:cs typeface="Roboto"/>
              <a:sym typeface="Robo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31e8e04a9a0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31e8e04a9a0_0_17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Next, it is important to map out your intervention and separate the different program components. It’s advisable to look at each component separately as not all will necessarily have the same potential impact on gender equality or be influenced by the same norms. A360’s A Guide to Adaptive Implementation, which you can find in the further resources section at the end of this module,  provides detailed guidance on intervention mapping, which involves looking at the different activities or program content, how they are carried out, who is involved and the frequency of activities. </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As an example, take an intervention that includes weekly group sessions with adolescent girls on contraceptive options and healthy relationship. [click through to reveal the examples and read them]</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endParaRPr sz="1100">
              <a:latin typeface="Roboto"/>
              <a:ea typeface="Roboto"/>
              <a:cs typeface="Roboto"/>
              <a:sym typeface="Roboto"/>
            </a:endParaRPr>
          </a:p>
          <a:p>
            <a:pPr marL="0" lvl="0" indent="0" algn="l" rtl="0">
              <a:lnSpc>
                <a:spcPct val="115000"/>
              </a:lnSpc>
              <a:spcBef>
                <a:spcPts val="1500"/>
              </a:spcBef>
              <a:spcAft>
                <a:spcPts val="1500"/>
              </a:spcAft>
              <a:buClr>
                <a:schemeClr val="dk1"/>
              </a:buClr>
              <a:buSzPts val="1100"/>
              <a:buFont typeface="Arial"/>
              <a:buNone/>
            </a:pPr>
            <a:endParaRPr sz="1100">
              <a:latin typeface="Roboto"/>
              <a:ea typeface="Roboto"/>
              <a:cs typeface="Roboto"/>
              <a:sym typeface="Roboto"/>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31d5fce2f3f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5" name="Google Shape;415;g31d5fce2f3f_0_14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1500"/>
              </a:spcAft>
              <a:buClr>
                <a:schemeClr val="dk1"/>
              </a:buClr>
              <a:buSzPts val="1100"/>
              <a:buFont typeface="Arial"/>
              <a:buNone/>
            </a:pPr>
            <a:r>
              <a:rPr lang="en-US" sz="1100">
                <a:latin typeface="Roboto"/>
                <a:ea typeface="Roboto"/>
                <a:cs typeface="Roboto"/>
                <a:sym typeface="Roboto"/>
              </a:rPr>
              <a:t>For each program component or concept, consider where this sits on the gender equality continuum. The table above provides a guide, adapted from a toolkit created by IDEO.org and Kore Global, of the questions your team can ask to assess this, including the questions that will help you explore potential gender equality outcomes and impact. </a:t>
            </a:r>
            <a:endParaRPr sz="1100">
              <a:latin typeface="Roboto"/>
              <a:ea typeface="Roboto"/>
              <a:cs typeface="Roboto"/>
              <a:sym typeface="Roboto"/>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31e8e04a9a0_0_3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31e8e04a9a0_0_36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Start from the gender negative column to rule out your program component being gender negative. You big question to answer is “Does the concept reinforce any negative gender stereotypes or gender norms?” But then also explore:</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Does it leverage any negative gender stereotypes or gender norms to attract users or achieve goals? Does it exacerbate gender inequalities intentionally or unintentionally? If you answered yes to any of these questions your concept is gender negative and you should explore how to improve, as you should never proceed to prototyping with a gender negative concept.</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If you have assured yourself that your concept is not gender negative, move to the next column, gender neutral, and ask yourself the questions in this column. Keep going until you find where you program component lays on the gender equality continuum and once you find where it likely sits, you can explore ways to make it stronger, or if it’s already gender transformative - explore any risks and social inclusion considerations further.</a:t>
            </a:r>
            <a:endParaRPr sz="1100">
              <a:latin typeface="Roboto"/>
              <a:ea typeface="Roboto"/>
              <a:cs typeface="Roboto"/>
              <a:sym typeface="Roboto"/>
            </a:endParaRPr>
          </a:p>
          <a:p>
            <a:pPr marL="0" lvl="0" indent="0" algn="l" rtl="0">
              <a:lnSpc>
                <a:spcPct val="115000"/>
              </a:lnSpc>
              <a:spcBef>
                <a:spcPts val="1500"/>
              </a:spcBef>
              <a:spcAft>
                <a:spcPts val="1500"/>
              </a:spcAft>
              <a:buClr>
                <a:schemeClr val="dk1"/>
              </a:buClr>
              <a:buSzPts val="1100"/>
              <a:buFont typeface="Arial"/>
              <a:buNone/>
            </a:pPr>
            <a:endParaRPr sz="1100">
              <a:latin typeface="Roboto"/>
              <a:ea typeface="Roboto"/>
              <a:cs typeface="Roboto"/>
              <a:sym typeface="Roboto"/>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31e8e04a9a0_0_3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8" name="Google Shape;448;g31e8e04a9a0_0_38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1500"/>
              </a:spcAft>
              <a:buClr>
                <a:schemeClr val="dk1"/>
              </a:buClr>
              <a:buSzPts val="1100"/>
              <a:buFont typeface="Arial"/>
              <a:buNone/>
            </a:pPr>
            <a:r>
              <a:rPr lang="en-US" sz="1100">
                <a:latin typeface="Roboto"/>
                <a:ea typeface="Roboto"/>
                <a:cs typeface="Roboto"/>
                <a:sym typeface="Roboto"/>
              </a:rPr>
              <a:t>You can see on this slide how to make sense of your answers in each column. You will have the chance to look at this table in its entirety a little bit later when we work through a case study together. </a:t>
            </a:r>
            <a:endParaRPr sz="1100">
              <a:latin typeface="Roboto"/>
              <a:ea typeface="Roboto"/>
              <a:cs typeface="Roboto"/>
              <a:sym typeface="Roboto"/>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31e8e04a9a0_0_3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8" name="Google Shape;468;g31e8e04a9a0_0_30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Once you have identified where the components sit on the gender equality continuum, consider what you can do to integrate more gender sensitive and gender transformative elements to the program. It can be useful to develop a Theory of Change in order to map out the impact pathways and ensure that the logframe and/or monitoring, evaluation and learning framework reflects these changes.</a:t>
            </a:r>
            <a:endParaRPr sz="1100">
              <a:latin typeface="Roboto"/>
              <a:ea typeface="Roboto"/>
              <a:cs typeface="Roboto"/>
              <a:sym typeface="Roboto"/>
            </a:endParaRPr>
          </a:p>
          <a:p>
            <a:pPr marL="0" lvl="0" indent="0" algn="l" rtl="0">
              <a:lnSpc>
                <a:spcPct val="115000"/>
              </a:lnSpc>
              <a:spcBef>
                <a:spcPts val="1500"/>
              </a:spcBef>
              <a:spcAft>
                <a:spcPts val="1500"/>
              </a:spcAft>
              <a:buClr>
                <a:schemeClr val="dk1"/>
              </a:buClr>
              <a:buSzPts val="1100"/>
              <a:buFont typeface="Arial"/>
              <a:buNone/>
            </a:pPr>
            <a:r>
              <a:rPr lang="en-US" sz="1100">
                <a:latin typeface="Roboto"/>
                <a:ea typeface="Roboto"/>
                <a:cs typeface="Roboto"/>
                <a:sym typeface="Roboto"/>
              </a:rPr>
              <a:t>Programs should ensure that no aspect of their work is gender negative, reinforcing inequitable or harmful gender norms. However, when assessing each program component, it is possible that they will vary along the continuum from gender neutral to gender transformative. Programs should set manageable goals, aiming to move these components along the continuum towards gender transformative programming, acknowledging that not all programs have the resources to fully address the root causes of gender equality. Though the link to gender norms may not be obvious for all programs, there may be ways to pursue these goals, even if this is not a primary program objective. </a:t>
            </a:r>
            <a:endParaRPr sz="1100">
              <a:latin typeface="Roboto"/>
              <a:ea typeface="Roboto"/>
              <a:cs typeface="Roboto"/>
              <a:sym typeface="Robot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g31d5fce2f3f_0_5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g31d5fce2f3f_0_58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[This is a fictional case study. Read the case study together. Ask participants to break up the paragraph into the various program components. Use the handout/pdf of the gender continuum assessment table to rank all the components of this example program. </a:t>
            </a:r>
            <a:endParaRPr sz="1100">
              <a:latin typeface="Roboto"/>
              <a:ea typeface="Roboto"/>
              <a:cs typeface="Roboto"/>
              <a:sym typeface="Roboto"/>
            </a:endParaRPr>
          </a:p>
          <a:p>
            <a:pPr marL="0" lvl="0" indent="0" algn="l" rtl="0">
              <a:lnSpc>
                <a:spcPct val="115000"/>
              </a:lnSpc>
              <a:spcBef>
                <a:spcPts val="1500"/>
              </a:spcBef>
              <a:spcAft>
                <a:spcPts val="1500"/>
              </a:spcAft>
              <a:buClr>
                <a:schemeClr val="dk1"/>
              </a:buClr>
              <a:buSzPts val="1100"/>
              <a:buFont typeface="Arial"/>
              <a:buNone/>
            </a:pPr>
            <a:r>
              <a:rPr lang="en-US" sz="1100">
                <a:latin typeface="Roboto"/>
                <a:ea typeface="Roboto"/>
                <a:cs typeface="Roboto"/>
                <a:sym typeface="Roboto"/>
              </a:rPr>
              <a:t>When participants have had the chance to discuss in breakout groups and report back, reveal the next slide.]</a:t>
            </a:r>
            <a:endParaRPr sz="1100">
              <a:latin typeface="Roboto"/>
              <a:ea typeface="Roboto"/>
              <a:cs typeface="Roboto"/>
              <a:sym typeface="Roboto"/>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31e8e04a9a0_0_3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7" name="Google Shape;487;g31e8e04a9a0_0_3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1500"/>
              </a:spcAft>
              <a:buClr>
                <a:schemeClr val="dk1"/>
              </a:buClr>
              <a:buSzPts val="1100"/>
              <a:buFont typeface="Arial"/>
              <a:buNone/>
            </a:pPr>
            <a:r>
              <a:rPr lang="en-US" sz="1100">
                <a:latin typeface="Roboto"/>
                <a:ea typeface="Roboto"/>
                <a:cs typeface="Roboto"/>
                <a:sym typeface="Roboto"/>
              </a:rPr>
              <a:t>[You can use this slide to work through the exercise together with the group, typing their answers as they are discussed, or you can send this to the breakout groups to do themselves. See facilitator guide]</a:t>
            </a:r>
            <a:endParaRPr sz="1100">
              <a:latin typeface="Roboto"/>
              <a:ea typeface="Roboto"/>
              <a:cs typeface="Roboto"/>
              <a:sym typeface="Roboto"/>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31e8e04a9a0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3" name="Google Shape;493;g31e8e04a9a0_0_34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1500"/>
              </a:spcAft>
              <a:buClr>
                <a:schemeClr val="dk1"/>
              </a:buClr>
              <a:buSzPts val="1100"/>
              <a:buFont typeface="Arial"/>
              <a:buNone/>
            </a:pPr>
            <a:r>
              <a:rPr lang="en-US" sz="1100">
                <a:latin typeface="Roboto"/>
                <a:ea typeface="Roboto"/>
                <a:cs typeface="Roboto"/>
                <a:sym typeface="Roboto"/>
              </a:rPr>
              <a:t>[These are suggested answers. You can reveal them once the time has run out for breakout group discussion]</a:t>
            </a:r>
            <a:endParaRPr sz="1100">
              <a:latin typeface="Roboto"/>
              <a:ea typeface="Roboto"/>
              <a:cs typeface="Roboto"/>
              <a:sym typeface="Roboto"/>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31814201cbc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31814201cbc_0_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Welcome to A360’s learning module 3: using a gender continuum in program design and adaptation. By the end of our roughly hour and a half together, we expect you will: [read slide]</a:t>
            </a:r>
            <a:endParaRPr sz="1100">
              <a:latin typeface="Roboto"/>
              <a:ea typeface="Roboto"/>
              <a:cs typeface="Roboto"/>
              <a:sym typeface="Roboto"/>
            </a:endParaRPr>
          </a:p>
          <a:p>
            <a:pPr marL="457200" lvl="0" indent="0" algn="l" rtl="0">
              <a:spcBef>
                <a:spcPts val="0"/>
              </a:spcBef>
              <a:spcAft>
                <a:spcPts val="0"/>
              </a:spcAft>
              <a:buNone/>
            </a:pPr>
            <a:endParaRPr sz="1100">
              <a:latin typeface="Roboto"/>
              <a:ea typeface="Roboto"/>
              <a:cs typeface="Roboto"/>
              <a:sym typeface="Roboto"/>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31e8e04a9a0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31e8e04a9a0_0_3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1500"/>
              </a:spcAft>
              <a:buClr>
                <a:schemeClr val="dk1"/>
              </a:buClr>
              <a:buSzPts val="1100"/>
              <a:buFont typeface="Arial"/>
              <a:buNone/>
            </a:pPr>
            <a:endParaRPr sz="1100">
              <a:latin typeface="Roboto"/>
              <a:ea typeface="Roboto"/>
              <a:cs typeface="Roboto"/>
              <a:sym typeface="Roboto"/>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g2fc3d450777_0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5" name="Google Shape;505;g2fc3d450777_0_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6" name="Google Shape;506;g2fc3d450777_0_9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31e8e04a9a0_0_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1" name="Google Shape;511;g31e8e04a9a0_0_6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Now that you have had a chance to dip your toes into designing more gender sensitive and gender transformative interventions, I’d like to go over some key considerations when designing gender sensitive and gender transformative programs</a:t>
            </a:r>
            <a:endParaRPr sz="1100">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sz="1100" b="1">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Poppins"/>
              <a:buChar char="●"/>
            </a:pPr>
            <a:r>
              <a:rPr lang="en-US" sz="1100" b="1">
                <a:latin typeface="Roboto"/>
                <a:ea typeface="Roboto"/>
                <a:cs typeface="Roboto"/>
                <a:sym typeface="Roboto"/>
              </a:rPr>
              <a:t>Collect the right information by doing a gender analysis and consult key stakeholders</a:t>
            </a:r>
            <a:r>
              <a:rPr lang="en-US" sz="1100">
                <a:latin typeface="Roboto"/>
                <a:ea typeface="Roboto"/>
                <a:cs typeface="Roboto"/>
                <a:sym typeface="Roboto"/>
              </a:rPr>
              <a:t> including women, girls, men and boys of different ages. This will help you gain a better understanding of existing gender issues as well as the social and gender norms, roles and stereotypes that you are aiming to work around (gender sensitive) or transform (gender transformative). Be sure to contextualize the gender continuum and your gender analysis questions to your context when phrasing your questions to stakeholders and setting gender equality objectives. It’s important to focus on the experience of the end user and ask what specific interventions and design elements mean for them. However, it is also important to acknowledge that values are hard to shift, and social norm change takes time. Women and girls may themselves have strong beliefs that reinforce discriminatory gender stereotypes and harmful gender norms. Changing attitudes and beliefs around gender is a long-term process that requires patience and dedication. However,  small successes can and should also be celebrated.</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Poppins"/>
              <a:buChar char="●"/>
            </a:pPr>
            <a:r>
              <a:rPr lang="en-US" sz="1100" b="1">
                <a:latin typeface="Roboto"/>
                <a:ea typeface="Roboto"/>
                <a:cs typeface="Roboto"/>
                <a:sym typeface="Roboto"/>
              </a:rPr>
              <a:t>Make sure you have adequate resources and capacity to pursue your gender related program goals</a:t>
            </a:r>
            <a:r>
              <a:rPr lang="en-US" sz="1100">
                <a:latin typeface="Roboto"/>
                <a:ea typeface="Roboto"/>
                <a:cs typeface="Roboto"/>
                <a:sym typeface="Roboto"/>
              </a:rPr>
              <a:t>, including financial and human resources. It is advisable to appoint a gender focal point with some level of gender expertise and a good knowledge of what strategies work to transform gender norms. The integration of gender considerations into new or existing programs can be a challenging process and not all staff necessarily have expertise in both gender knowledge and program design. Having gender expertise in the design group is crucial. The gender analysis and guidance provided by a gender expert can be invaluable in identifying concrete actions to advance gender equality outcomes. It is important to think carefully about where resources are best spent and to consult with external experts where necessary. In addition, all program staff should receive capacity support and orientation in using the gender equality continuum. </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Poppins"/>
              <a:buChar char="●"/>
            </a:pPr>
            <a:r>
              <a:rPr lang="en-US" sz="1100" b="1">
                <a:latin typeface="Roboto"/>
                <a:ea typeface="Roboto"/>
                <a:cs typeface="Roboto"/>
                <a:sym typeface="Roboto"/>
              </a:rPr>
              <a:t>Pursue political and institutional buy-in from government and other community gatekeepers</a:t>
            </a:r>
            <a:r>
              <a:rPr lang="en-US" sz="1100">
                <a:latin typeface="Roboto"/>
                <a:ea typeface="Roboto"/>
                <a:cs typeface="Roboto"/>
                <a:sym typeface="Roboto"/>
              </a:rPr>
              <a:t> to create a strong foundation from which to influence norms and institutions. Without this support, your program risks falling into gender neutral or even gender negative territory if there is strong resistance to program objectives. Consider any capacity building activities that might be needed for key program stakeholders and partners.</a:t>
            </a:r>
            <a:endParaRPr sz="1100">
              <a:latin typeface="Roboto"/>
              <a:ea typeface="Roboto"/>
              <a:cs typeface="Roboto"/>
              <a:sym typeface="Roboto"/>
            </a:endParaRPr>
          </a:p>
          <a:p>
            <a:pPr marL="0" lvl="0" indent="0" algn="l" rtl="0">
              <a:lnSpc>
                <a:spcPct val="115000"/>
              </a:lnSpc>
              <a:spcBef>
                <a:spcPts val="0"/>
              </a:spcBef>
              <a:spcAft>
                <a:spcPts val="0"/>
              </a:spcAft>
              <a:buNone/>
            </a:pPr>
            <a:endParaRPr sz="1100">
              <a:latin typeface="Roboto"/>
              <a:ea typeface="Roboto"/>
              <a:cs typeface="Roboto"/>
              <a:sym typeface="Roboto"/>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31e8e04a9a0_0_1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31e8e04a9a0_0_14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Poppins"/>
              <a:buChar char="●"/>
            </a:pPr>
            <a:r>
              <a:rPr lang="en-US" sz="1100" b="1">
                <a:latin typeface="Roboto"/>
                <a:ea typeface="Roboto"/>
                <a:cs typeface="Roboto"/>
                <a:sym typeface="Roboto"/>
              </a:rPr>
              <a:t>To design a gender sensitive or gender transformative program effectively,</a:t>
            </a:r>
            <a:r>
              <a:rPr lang="en-US" sz="1100">
                <a:latin typeface="Roboto"/>
                <a:ea typeface="Roboto"/>
                <a:cs typeface="Roboto"/>
                <a:sym typeface="Roboto"/>
              </a:rPr>
              <a:t> take the time to find the right entry point. It can be useful to think about alternative pathways to change but it is also important to work with what you have.  Program staff working directly with program participants are often best positioned to identify opportunities to advance gender equality within the scope of the program. It isn’t always necessary to introduce new elements to a program and budget and other constraints mean that choices may have to be made. Sometimes small tweaks or reframing are all that are needed to increase a program’s impact on gender equality outcomes, but it requires taking the time to stop, reflect and reimagine - something that is not necessarily built into program timeframes and planning. </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Poppins"/>
              <a:buChar char="●"/>
            </a:pPr>
            <a:r>
              <a:rPr lang="en-US" sz="1100">
                <a:latin typeface="Roboto"/>
                <a:ea typeface="Roboto"/>
                <a:cs typeface="Roboto"/>
                <a:sym typeface="Roboto"/>
              </a:rPr>
              <a:t>Nevertheless, </a:t>
            </a:r>
            <a:r>
              <a:rPr lang="en-US" sz="1100" b="1">
                <a:latin typeface="Roboto"/>
                <a:ea typeface="Roboto"/>
                <a:cs typeface="Roboto"/>
                <a:sym typeface="Roboto"/>
              </a:rPr>
              <a:t>make sure you put in place a robust implementation and monitoring framework with gender sensitive indicators</a:t>
            </a:r>
            <a:r>
              <a:rPr lang="en-US" sz="1100">
                <a:latin typeface="Roboto"/>
                <a:ea typeface="Roboto"/>
                <a:cs typeface="Roboto"/>
                <a:sym typeface="Roboto"/>
              </a:rPr>
              <a:t> to track changes in knowledge, attitudes and behavior (gender transformative change). Data should be disaggregated by sex and age, at a minimum, although the more disaggregation you can include, the richer your data will be. Change in gender equality outcomes can be long-term and may not be easy to measure within the timeframe of your program. Qualitative data and continuous feedback from program participants can provide rich learnings and insight and should be incorporated into MEL frameworks. </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Poppins"/>
              <a:buChar char="●"/>
            </a:pPr>
            <a:r>
              <a:rPr lang="en-US" sz="1100" b="1">
                <a:latin typeface="Roboto"/>
                <a:ea typeface="Roboto"/>
                <a:cs typeface="Roboto"/>
                <a:sym typeface="Roboto"/>
              </a:rPr>
              <a:t>Make sure you revisit your progress often.</a:t>
            </a:r>
            <a:r>
              <a:rPr lang="en-US" sz="1100">
                <a:latin typeface="Roboto"/>
                <a:ea typeface="Roboto"/>
                <a:cs typeface="Roboto"/>
                <a:sym typeface="Roboto"/>
              </a:rPr>
              <a:t> Gender analysis and program assessments using the gender equality continuum are not intended to be one-off processes only carried out at the beginning of program design. It is very useful to revisit the analysis during implementation because things change, and you should ensure program components are not starting to become harmful or gender negative. Equally, there may be new opportunities for strengthening positive impact that were not present at the beginning of program implementation. </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Poppins"/>
              <a:buChar char="●"/>
            </a:pPr>
            <a:r>
              <a:rPr lang="en-US" sz="1100" b="1">
                <a:latin typeface="Roboto"/>
                <a:ea typeface="Roboto"/>
                <a:cs typeface="Roboto"/>
                <a:sym typeface="Roboto"/>
              </a:rPr>
              <a:t>Finally, disseminate program learning and best practices widely</a:t>
            </a:r>
            <a:r>
              <a:rPr lang="en-US" sz="1100">
                <a:latin typeface="Roboto"/>
                <a:ea typeface="Roboto"/>
                <a:cs typeface="Roboto"/>
                <a:sym typeface="Roboto"/>
              </a:rPr>
              <a:t>, in order to share knowledge and experiences on what works to increase gender equality and enable and inspire others to contribute to this work.</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31e8e04a9a0_0_2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9" name="Google Shape;539;g31e8e04a9a0_0_2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0000"/>
              </a:buClr>
              <a:buSzPts val="1400"/>
              <a:buFont typeface="Arial"/>
              <a:buNone/>
            </a:pPr>
            <a:r>
              <a:rPr lang="en-US" sz="1100">
                <a:latin typeface="Roboto"/>
                <a:ea typeface="Roboto"/>
                <a:cs typeface="Roboto"/>
                <a:sym typeface="Roboto"/>
              </a:rPr>
              <a:t>[Ask participants to post in the chat raise their hand.]</a:t>
            </a:r>
            <a:endParaRPr sz="1100">
              <a:latin typeface="Roboto"/>
              <a:ea typeface="Roboto"/>
              <a:cs typeface="Roboto"/>
              <a:sym typeface="Roboto"/>
            </a:endParaRPr>
          </a:p>
        </p:txBody>
      </p:sp>
      <p:sp>
        <p:nvSpPr>
          <p:cNvPr id="540" name="Google Shape;540;g31e8e04a9a0_0_20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g31e8e04a9a0_0_1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6" name="Google Shape;546;g31e8e04a9a0_0_19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7" name="Google Shape;547;g31e8e04a9a0_0_19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g31814201cbc_0_7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2" name="Google Shape;552;g31814201cbc_0_7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31814201cbc_0_1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g31814201cbc_0_1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Roboto"/>
                <a:ea typeface="Roboto"/>
                <a:cs typeface="Roboto"/>
                <a:sym typeface="Roboto"/>
              </a:rPr>
              <a:t>Our session will be structured as follows. [read agenda “Activity” column].</a:t>
            </a:r>
            <a:endParaRPr sz="1100">
              <a:latin typeface="Roboto"/>
              <a:ea typeface="Roboto"/>
              <a:cs typeface="Roboto"/>
              <a:sym typeface="Roboto"/>
            </a:endParaRPr>
          </a:p>
        </p:txBody>
      </p:sp>
      <p:sp>
        <p:nvSpPr>
          <p:cNvPr id="265" name="Google Shape;265;g31814201cbc_0_19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1814201cbc_0_2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g31814201cbc_0_28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Roboto"/>
                <a:ea typeface="Roboto"/>
                <a:cs typeface="Roboto"/>
                <a:sym typeface="Roboto"/>
              </a:rPr>
              <a:t>[If facilitating virtually, have participants type their answer in the chat. If facilitating in person, have people raise their hand showing the number of fingers corresponding to their answer.]</a:t>
            </a:r>
            <a:endParaRPr sz="1100">
              <a:latin typeface="Roboto"/>
              <a:ea typeface="Roboto"/>
              <a:cs typeface="Roboto"/>
              <a:sym typeface="Roboto"/>
            </a:endParaRPr>
          </a:p>
          <a:p>
            <a:pPr marL="0" lvl="0" indent="0" algn="l" rtl="0">
              <a:lnSpc>
                <a:spcPct val="100000"/>
              </a:lnSpc>
              <a:spcBef>
                <a:spcPts val="0"/>
              </a:spcBef>
              <a:spcAft>
                <a:spcPts val="0"/>
              </a:spcAft>
              <a:buSzPts val="1400"/>
              <a:buNone/>
            </a:pPr>
            <a:endParaRPr sz="1100">
              <a:latin typeface="Roboto"/>
              <a:ea typeface="Roboto"/>
              <a:cs typeface="Roboto"/>
              <a:sym typeface="Roboto"/>
            </a:endParaRPr>
          </a:p>
          <a:p>
            <a:pPr marL="0" lvl="0" indent="0" algn="l" rtl="0">
              <a:lnSpc>
                <a:spcPct val="100000"/>
              </a:lnSpc>
              <a:spcBef>
                <a:spcPts val="0"/>
              </a:spcBef>
              <a:spcAft>
                <a:spcPts val="0"/>
              </a:spcAft>
              <a:buSzPts val="1400"/>
              <a:buNone/>
            </a:pPr>
            <a:r>
              <a:rPr lang="en-US" sz="1100">
                <a:latin typeface="Roboto"/>
                <a:ea typeface="Roboto"/>
                <a:cs typeface="Roboto"/>
                <a:sym typeface="Roboto"/>
              </a:rPr>
              <a:t>Before we jump into it, let’s get a temperature check around the room of what your confidence level in applying a so-called “gender equality continuum”. Do not fret if you don’t know what that is - that’s what this session is for. </a:t>
            </a:r>
            <a:endParaRPr sz="1100">
              <a:latin typeface="Roboto"/>
              <a:ea typeface="Roboto"/>
              <a:cs typeface="Roboto"/>
              <a:sym typeface="Roboto"/>
            </a:endParaRPr>
          </a:p>
          <a:p>
            <a:pPr marL="0" lvl="0" indent="0" algn="l" rtl="0">
              <a:lnSpc>
                <a:spcPct val="100000"/>
              </a:lnSpc>
              <a:spcBef>
                <a:spcPts val="0"/>
              </a:spcBef>
              <a:spcAft>
                <a:spcPts val="0"/>
              </a:spcAft>
              <a:buSzPts val="1400"/>
              <a:buNone/>
            </a:pPr>
            <a:endParaRPr sz="1100">
              <a:latin typeface="Roboto"/>
              <a:ea typeface="Roboto"/>
              <a:cs typeface="Roboto"/>
              <a:sym typeface="Roboto"/>
            </a:endParaRPr>
          </a:p>
          <a:p>
            <a:pPr marL="0" lvl="0" indent="0" algn="l" rtl="0">
              <a:lnSpc>
                <a:spcPct val="100000"/>
              </a:lnSpc>
              <a:spcBef>
                <a:spcPts val="0"/>
              </a:spcBef>
              <a:spcAft>
                <a:spcPts val="0"/>
              </a:spcAft>
              <a:buSzPts val="1400"/>
              <a:buNone/>
            </a:pPr>
            <a:r>
              <a:rPr lang="en-US" sz="1100">
                <a:latin typeface="Roboto"/>
                <a:ea typeface="Roboto"/>
                <a:cs typeface="Roboto"/>
                <a:sym typeface="Roboto"/>
              </a:rPr>
              <a:t>[participants indicate their choices]</a:t>
            </a:r>
            <a:endParaRPr sz="1100">
              <a:latin typeface="Roboto"/>
              <a:ea typeface="Roboto"/>
              <a:cs typeface="Roboto"/>
              <a:sym typeface="Roboto"/>
            </a:endParaRPr>
          </a:p>
          <a:p>
            <a:pPr marL="0" lvl="0" indent="0" algn="l" rtl="0">
              <a:lnSpc>
                <a:spcPct val="100000"/>
              </a:lnSpc>
              <a:spcBef>
                <a:spcPts val="0"/>
              </a:spcBef>
              <a:spcAft>
                <a:spcPts val="0"/>
              </a:spcAft>
              <a:buSzPts val="1400"/>
              <a:buNone/>
            </a:pPr>
            <a:endParaRPr sz="1100">
              <a:latin typeface="Roboto"/>
              <a:ea typeface="Roboto"/>
              <a:cs typeface="Roboto"/>
              <a:sym typeface="Roboto"/>
            </a:endParaRPr>
          </a:p>
          <a:p>
            <a:pPr marL="0" lvl="0" indent="0" algn="l" rtl="0">
              <a:lnSpc>
                <a:spcPct val="100000"/>
              </a:lnSpc>
              <a:spcBef>
                <a:spcPts val="0"/>
              </a:spcBef>
              <a:spcAft>
                <a:spcPts val="0"/>
              </a:spcAft>
              <a:buSzPts val="1400"/>
              <a:buNone/>
            </a:pPr>
            <a:r>
              <a:rPr lang="en-US" sz="1100">
                <a:latin typeface="Roboto"/>
                <a:ea typeface="Roboto"/>
                <a:cs typeface="Roboto"/>
                <a:sym typeface="Roboto"/>
              </a:rPr>
              <a:t>Thanks everyone who participated. It’s really helpful to see where are starting point is, and after this session, you should all be at least at 4, maybe 5!</a:t>
            </a:r>
            <a:endParaRPr sz="1100">
              <a:latin typeface="Roboto"/>
              <a:ea typeface="Roboto"/>
              <a:cs typeface="Roboto"/>
              <a:sym typeface="Roboto"/>
            </a:endParaRPr>
          </a:p>
        </p:txBody>
      </p:sp>
      <p:sp>
        <p:nvSpPr>
          <p:cNvPr id="272" name="Google Shape;272;g31814201cbc_0_28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2fc3d450777_0_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g2fc3d450777_0_8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endParaRPr/>
          </a:p>
        </p:txBody>
      </p:sp>
      <p:sp>
        <p:nvSpPr>
          <p:cNvPr id="295" name="Google Shape;295;g2fc3d450777_0_8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31d5fce2f3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31d5fce2f3f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A gender equality continuum is a tool used by program designers and practitioners to assess the level of gender integration of a proposed or current program. It involves considering whether a program or policy 1) is grounded in a gender analysis of the particular context and 2) assesses the extent to which its interventions are designed to address gender inequalities. It can therefore be a useful way of looking at a program’s potential and actual contribution to increased gender equality outcomes.</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A gender equality continuum can be used for more effective planning. It can also be used throughout the lifecycle of a program to assess progress toward gender equality outcomes. Whilst there are several different continuums used across a range of organizations, they tend to share a common feature of moving from the least desirable gender negative or discriminatory outcomes to gender transformative outcomes that challenge the underlying causes and drivers of gender inequalities. The gender equality continuum that is currently utilized by A360 was initially developed, piloted, and tested by IDEO.org and Kore Global. It distinguishes between four different levels of gender integration [click one at a time to reveal levels]. It is shown on the slide.</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457200" lvl="0" indent="-298450" algn="l" rtl="0">
              <a:spcBef>
                <a:spcPts val="0"/>
              </a:spcBef>
              <a:spcAft>
                <a:spcPts val="0"/>
              </a:spcAft>
              <a:buSzPts val="1100"/>
              <a:buFont typeface="Roboto"/>
              <a:buChar char="●"/>
            </a:pPr>
            <a:r>
              <a:rPr lang="en-US" sz="1100" b="1">
                <a:latin typeface="Roboto"/>
                <a:ea typeface="Roboto"/>
                <a:cs typeface="Roboto"/>
                <a:sym typeface="Roboto"/>
              </a:rPr>
              <a:t>Gender negative: </a:t>
            </a:r>
            <a:r>
              <a:rPr lang="en-US" sz="1100">
                <a:latin typeface="Roboto"/>
                <a:ea typeface="Roboto"/>
                <a:cs typeface="Roboto"/>
                <a:sym typeface="Roboto"/>
              </a:rPr>
              <a:t>Solutions that reinforce gender inequalities through the use of gender norms, roles, and  stereotypes, in order for  the program to achieve its  objectives</a:t>
            </a:r>
            <a:endParaRPr sz="1100">
              <a:latin typeface="Roboto"/>
              <a:ea typeface="Roboto"/>
              <a:cs typeface="Roboto"/>
              <a:sym typeface="Roboto"/>
            </a:endParaRPr>
          </a:p>
          <a:p>
            <a:pPr marL="457200" lvl="0" indent="-298450" algn="l" rtl="0">
              <a:spcBef>
                <a:spcPts val="0"/>
              </a:spcBef>
              <a:spcAft>
                <a:spcPts val="0"/>
              </a:spcAft>
              <a:buSzPts val="1100"/>
              <a:buFont typeface="Roboto"/>
              <a:buChar char="●"/>
            </a:pPr>
            <a:r>
              <a:rPr lang="en-US" sz="1100" b="1">
                <a:latin typeface="Roboto"/>
                <a:ea typeface="Roboto"/>
                <a:cs typeface="Roboto"/>
                <a:sym typeface="Roboto"/>
              </a:rPr>
              <a:t>Gender neutral:</a:t>
            </a:r>
            <a:r>
              <a:rPr lang="en-US" sz="1100">
                <a:latin typeface="Roboto"/>
                <a:ea typeface="Roboto"/>
                <a:cs typeface="Roboto"/>
                <a:sym typeface="Roboto"/>
              </a:rPr>
              <a:t> Solutions that maintain the  status quo. They fail to  recognise or address gender norms, roles and stereotypes, and thereby support gender  inequality</a:t>
            </a:r>
            <a:endParaRPr sz="1100">
              <a:latin typeface="Roboto"/>
              <a:ea typeface="Roboto"/>
              <a:cs typeface="Roboto"/>
              <a:sym typeface="Roboto"/>
            </a:endParaRPr>
          </a:p>
          <a:p>
            <a:pPr marL="457200" lvl="0" indent="-298450" algn="l" rtl="0">
              <a:spcBef>
                <a:spcPts val="0"/>
              </a:spcBef>
              <a:spcAft>
                <a:spcPts val="0"/>
              </a:spcAft>
              <a:buSzPts val="1100"/>
              <a:buFont typeface="Roboto"/>
              <a:buChar char="●"/>
            </a:pPr>
            <a:r>
              <a:rPr lang="en-US" sz="1100" b="1">
                <a:latin typeface="Roboto"/>
                <a:ea typeface="Roboto"/>
                <a:cs typeface="Roboto"/>
                <a:sym typeface="Roboto"/>
              </a:rPr>
              <a:t>Gender sensitive:</a:t>
            </a:r>
            <a:r>
              <a:rPr lang="en-US" sz="1100">
                <a:latin typeface="Roboto"/>
                <a:ea typeface="Roboto"/>
                <a:cs typeface="Roboto"/>
                <a:sym typeface="Roboto"/>
              </a:rPr>
              <a:t> Solutions that carefully  consider gender issues and work within existing gender norms to address the exclusion of women and girls </a:t>
            </a:r>
            <a:endParaRPr sz="1100">
              <a:latin typeface="Roboto"/>
              <a:ea typeface="Roboto"/>
              <a:cs typeface="Roboto"/>
              <a:sym typeface="Roboto"/>
            </a:endParaRPr>
          </a:p>
          <a:p>
            <a:pPr marL="457200" lvl="0" indent="-298450" algn="l" rtl="0">
              <a:spcBef>
                <a:spcPts val="0"/>
              </a:spcBef>
              <a:spcAft>
                <a:spcPts val="0"/>
              </a:spcAft>
              <a:buSzPts val="1100"/>
              <a:buFont typeface="Roboto"/>
              <a:buChar char="●"/>
            </a:pPr>
            <a:r>
              <a:rPr lang="en-US" sz="1100" b="1">
                <a:latin typeface="Roboto"/>
                <a:ea typeface="Roboto"/>
                <a:cs typeface="Roboto"/>
                <a:sym typeface="Roboto"/>
              </a:rPr>
              <a:t>Gender transformative: </a:t>
            </a:r>
            <a:r>
              <a:rPr lang="en-US" sz="1100">
                <a:latin typeface="Roboto"/>
                <a:ea typeface="Roboto"/>
                <a:cs typeface="Roboto"/>
                <a:sym typeface="Roboto"/>
              </a:rPr>
              <a:t>Solutions that directly aim to transform power dynamics and structures that maintain gender inequalities. gender transformative design goes beyond the “symptoms” of gender inequality to address the norms, attitudes, behaviors, and social systems that underlie them</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31d5fce2f3f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31d5fce2f3f_0_7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Let’s see if these distinctions make sense. On the screen you can see four examples of programs or interventions. Can I get a volunteer to read example A and then we can discuss as a group where we think it belongs on the continuum?</a:t>
            </a: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[proceed the same way for B through D, guiding participants so arrive at the solution below]</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Answers:</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A - Gender Neutral</a:t>
            </a: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B - Gender Sensitive</a:t>
            </a: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C- Gender transformative</a:t>
            </a: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D - Gender Negative</a:t>
            </a:r>
            <a:endParaRPr sz="1100">
              <a:latin typeface="Roboto"/>
              <a:ea typeface="Roboto"/>
              <a:cs typeface="Roboto"/>
              <a:sym typeface="Roboto"/>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1d5fce2f3f_0_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31d5fce2f3f_0_9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Here you can see the solutions as discussed.</a:t>
            </a:r>
            <a:endParaRPr sz="1100">
              <a:latin typeface="Roboto"/>
              <a:ea typeface="Roboto"/>
              <a:cs typeface="Roboto"/>
              <a:sym typeface="Roboto"/>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2e6a673ff06_0_1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5" name="Google Shape;355;g2e6a673ff06_0_1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6" name="Google Shape;356;g2e6a673ff06_0_1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11"/>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1"/>
          <p:cNvSpPr>
            <a:spLocks noGrp="1"/>
          </p:cNvSpPr>
          <p:nvPr>
            <p:ph type="pic" idx="2"/>
          </p:nvPr>
        </p:nvSpPr>
        <p:spPr>
          <a:xfrm>
            <a:off x="5183188" y="987425"/>
            <a:ext cx="6172200" cy="4873500"/>
          </a:xfrm>
          <a:prstGeom prst="rect">
            <a:avLst/>
          </a:prstGeom>
          <a:noFill/>
          <a:ln>
            <a:noFill/>
          </a:ln>
        </p:spPr>
      </p:sp>
      <p:sp>
        <p:nvSpPr>
          <p:cNvPr id="72" name="Google Shape;72;p11"/>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Google Shape;83;p13"/>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1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88"/>
        <p:cNvGrpSpPr/>
        <p:nvPr/>
      </p:nvGrpSpPr>
      <p:grpSpPr>
        <a:xfrm>
          <a:off x="0" y="0"/>
          <a:ext cx="0" cy="0"/>
          <a:chOff x="0" y="0"/>
          <a:chExt cx="0" cy="0"/>
        </a:xfrm>
      </p:grpSpPr>
      <p:sp>
        <p:nvSpPr>
          <p:cNvPr id="89" name="Google Shape;89;p14"/>
          <p:cNvSpPr txBox="1">
            <a:spLocks noGrp="1"/>
          </p:cNvSpPr>
          <p:nvPr>
            <p:ph type="title"/>
          </p:nvPr>
        </p:nvSpPr>
        <p:spPr>
          <a:xfrm>
            <a:off x="381000" y="174709"/>
            <a:ext cx="8534400" cy="816000"/>
          </a:xfrm>
          <a:prstGeom prst="rect">
            <a:avLst/>
          </a:prstGeom>
          <a:noFill/>
          <a:ln>
            <a:noFill/>
          </a:ln>
        </p:spPr>
        <p:txBody>
          <a:bodyPr spcFirstLastPara="1" wrap="square" lIns="0" tIns="0" rIns="0" bIns="0" anchor="b" anchorCtr="0">
            <a:normAutofit/>
          </a:bodyPr>
          <a:lstStyle>
            <a:lvl1pPr lvl="0" algn="l">
              <a:spcBef>
                <a:spcPts val="0"/>
              </a:spcBef>
              <a:spcAft>
                <a:spcPts val="0"/>
              </a:spcAft>
              <a:buSzPts val="4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body" idx="1"/>
          </p:nvPr>
        </p:nvSpPr>
        <p:spPr>
          <a:xfrm>
            <a:off x="381000" y="1371600"/>
            <a:ext cx="11404500" cy="4357500"/>
          </a:xfrm>
          <a:prstGeom prst="rect">
            <a:avLst/>
          </a:prstGeom>
          <a:noFill/>
          <a:ln>
            <a:noFill/>
          </a:ln>
        </p:spPr>
        <p:txBody>
          <a:bodyPr spcFirstLastPara="1" wrap="square" lIns="0" tIns="0" rIns="0" bIns="0" anchor="t" anchorCtr="0">
            <a:normAutofit/>
          </a:bodyPr>
          <a:lstStyle>
            <a:lvl1pPr marL="457200" marR="0" lvl="0" indent="-228600" algn="l">
              <a:lnSpc>
                <a:spcPct val="100000"/>
              </a:lnSpc>
              <a:spcBef>
                <a:spcPts val="0"/>
              </a:spcBef>
              <a:spcAft>
                <a:spcPts val="0"/>
              </a:spcAft>
              <a:buClr>
                <a:srgbClr val="000000"/>
              </a:buClr>
              <a:buSzPts val="1700"/>
              <a:buFont typeface="Arial"/>
              <a:buNone/>
              <a:defRPr/>
            </a:lvl1pPr>
            <a:lvl2pPr marL="914400" marR="0" lvl="1" indent="-336550" algn="l">
              <a:lnSpc>
                <a:spcPct val="100000"/>
              </a:lnSpc>
              <a:spcBef>
                <a:spcPts val="0"/>
              </a:spcBef>
              <a:spcAft>
                <a:spcPts val="0"/>
              </a:spcAft>
              <a:buClr>
                <a:srgbClr val="000000"/>
              </a:buClr>
              <a:buSzPts val="1700"/>
              <a:buFont typeface="Arial"/>
              <a:buAutoNum type="arabicPeriod"/>
              <a:defRPr/>
            </a:lvl2pPr>
            <a:lvl3pPr marL="1371600" marR="0" lvl="2" indent="-336550" algn="l">
              <a:lnSpc>
                <a:spcPct val="100000"/>
              </a:lnSpc>
              <a:spcBef>
                <a:spcPts val="0"/>
              </a:spcBef>
              <a:spcAft>
                <a:spcPts val="0"/>
              </a:spcAft>
              <a:buClr>
                <a:srgbClr val="000000"/>
              </a:buClr>
              <a:buSzPts val="1700"/>
              <a:buFont typeface="Arial"/>
              <a:buAutoNum type="alphaLcPeriod"/>
              <a:defRPr/>
            </a:lvl3pPr>
            <a:lvl4pPr marL="1828800" marR="0" lvl="3" indent="-336550" algn="l">
              <a:lnSpc>
                <a:spcPct val="100000"/>
              </a:lnSpc>
              <a:spcBef>
                <a:spcPts val="0"/>
              </a:spcBef>
              <a:spcAft>
                <a:spcPts val="0"/>
              </a:spcAft>
              <a:buClr>
                <a:srgbClr val="000000"/>
              </a:buClr>
              <a:buSzPts val="1700"/>
              <a:buFont typeface="Arial"/>
              <a:buAutoNum type="romanLcPeriod"/>
              <a:defRPr/>
            </a:lvl4pPr>
            <a:lvl5pPr marL="2286000" marR="0" lvl="4" indent="-336550" algn="l">
              <a:lnSpc>
                <a:spcPct val="100000"/>
              </a:lnSpc>
              <a:spcBef>
                <a:spcPts val="0"/>
              </a:spcBef>
              <a:spcAft>
                <a:spcPts val="0"/>
              </a:spcAft>
              <a:buClr>
                <a:srgbClr val="000000"/>
              </a:buClr>
              <a:buSzPts val="1700"/>
              <a:buFont typeface="Arial"/>
              <a:buChar char="•"/>
              <a:defRPr/>
            </a:lvl5pPr>
            <a:lvl6pPr marL="2743200" lvl="5" indent="-349250" algn="l">
              <a:spcBef>
                <a:spcPts val="0"/>
              </a:spcBef>
              <a:spcAft>
                <a:spcPts val="0"/>
              </a:spcAft>
              <a:buSzPts val="1900"/>
              <a:buChar char="•"/>
              <a:defRPr/>
            </a:lvl6pPr>
            <a:lvl7pPr marL="3200400" lvl="6" indent="-349250" algn="l">
              <a:spcBef>
                <a:spcPts val="0"/>
              </a:spcBef>
              <a:spcAft>
                <a:spcPts val="0"/>
              </a:spcAft>
              <a:buSzPts val="1900"/>
              <a:buChar char="•"/>
              <a:defRPr/>
            </a:lvl7pPr>
            <a:lvl8pPr marL="3657600" lvl="7" indent="-349250" algn="l">
              <a:spcBef>
                <a:spcPts val="0"/>
              </a:spcBef>
              <a:spcAft>
                <a:spcPts val="0"/>
              </a:spcAft>
              <a:buSzPts val="1900"/>
              <a:buChar char="•"/>
              <a:defRPr/>
            </a:lvl8pPr>
            <a:lvl9pPr marL="4114800" lvl="8" indent="-349250" algn="l">
              <a:spcBef>
                <a:spcPts val="0"/>
              </a:spcBef>
              <a:spcAft>
                <a:spcPts val="0"/>
              </a:spcAft>
              <a:buSzPts val="1900"/>
              <a:buChar char="•"/>
              <a:defRPr/>
            </a:lvl9pPr>
          </a:lstStyle>
          <a:p>
            <a:endParaRPr/>
          </a:p>
        </p:txBody>
      </p:sp>
      <p:sp>
        <p:nvSpPr>
          <p:cNvPr id="91" name="Google Shape;91;p14"/>
          <p:cNvSpPr txBox="1">
            <a:spLocks noGrp="1"/>
          </p:cNvSpPr>
          <p:nvPr>
            <p:ph type="sldNum" idx="12"/>
          </p:nvPr>
        </p:nvSpPr>
        <p:spPr>
          <a:xfrm>
            <a:off x="9067800" y="6019800"/>
            <a:ext cx="2717700" cy="3048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100">
                <a:solidFill>
                  <a:schemeClr val="dk1"/>
                </a:solidFill>
                <a:latin typeface="Arial"/>
                <a:ea typeface="Arial"/>
                <a:cs typeface="Arial"/>
                <a:sym typeface="Arial"/>
              </a:defRPr>
            </a:lvl1pPr>
            <a:lvl2pPr marL="0" marR="0" lvl="1" indent="0" algn="r">
              <a:spcBef>
                <a:spcPts val="0"/>
              </a:spcBef>
              <a:buNone/>
              <a:defRPr sz="1100">
                <a:solidFill>
                  <a:schemeClr val="dk1"/>
                </a:solidFill>
                <a:latin typeface="Arial"/>
                <a:ea typeface="Arial"/>
                <a:cs typeface="Arial"/>
                <a:sym typeface="Arial"/>
              </a:defRPr>
            </a:lvl2pPr>
            <a:lvl3pPr marL="0" marR="0" lvl="2" indent="0" algn="r">
              <a:spcBef>
                <a:spcPts val="0"/>
              </a:spcBef>
              <a:buNone/>
              <a:defRPr sz="1100">
                <a:solidFill>
                  <a:schemeClr val="dk1"/>
                </a:solidFill>
                <a:latin typeface="Arial"/>
                <a:ea typeface="Arial"/>
                <a:cs typeface="Arial"/>
                <a:sym typeface="Arial"/>
              </a:defRPr>
            </a:lvl3pPr>
            <a:lvl4pPr marL="0" marR="0" lvl="3" indent="0" algn="r">
              <a:spcBef>
                <a:spcPts val="0"/>
              </a:spcBef>
              <a:buNone/>
              <a:defRPr sz="1100">
                <a:solidFill>
                  <a:schemeClr val="dk1"/>
                </a:solidFill>
                <a:latin typeface="Arial"/>
                <a:ea typeface="Arial"/>
                <a:cs typeface="Arial"/>
                <a:sym typeface="Arial"/>
              </a:defRPr>
            </a:lvl4pPr>
            <a:lvl5pPr marL="0" marR="0" lvl="4" indent="0" algn="r">
              <a:spcBef>
                <a:spcPts val="0"/>
              </a:spcBef>
              <a:buNone/>
              <a:defRPr sz="1100">
                <a:solidFill>
                  <a:schemeClr val="dk1"/>
                </a:solidFill>
                <a:latin typeface="Arial"/>
                <a:ea typeface="Arial"/>
                <a:cs typeface="Arial"/>
                <a:sym typeface="Arial"/>
              </a:defRPr>
            </a:lvl5pPr>
            <a:lvl6pPr marL="0" marR="0" lvl="5" indent="0" algn="r">
              <a:spcBef>
                <a:spcPts val="0"/>
              </a:spcBef>
              <a:buNone/>
              <a:defRPr sz="1100">
                <a:solidFill>
                  <a:schemeClr val="dk1"/>
                </a:solidFill>
                <a:latin typeface="Arial"/>
                <a:ea typeface="Arial"/>
                <a:cs typeface="Arial"/>
                <a:sym typeface="Arial"/>
              </a:defRPr>
            </a:lvl6pPr>
            <a:lvl7pPr marL="0" marR="0" lvl="6" indent="0" algn="r">
              <a:spcBef>
                <a:spcPts val="0"/>
              </a:spcBef>
              <a:buNone/>
              <a:defRPr sz="1100">
                <a:solidFill>
                  <a:schemeClr val="dk1"/>
                </a:solidFill>
                <a:latin typeface="Arial"/>
                <a:ea typeface="Arial"/>
                <a:cs typeface="Arial"/>
                <a:sym typeface="Arial"/>
              </a:defRPr>
            </a:lvl7pPr>
            <a:lvl8pPr marL="0" marR="0" lvl="7" indent="0" algn="r">
              <a:spcBef>
                <a:spcPts val="0"/>
              </a:spcBef>
              <a:buNone/>
              <a:defRPr sz="1100">
                <a:solidFill>
                  <a:schemeClr val="dk1"/>
                </a:solidFill>
                <a:latin typeface="Arial"/>
                <a:ea typeface="Arial"/>
                <a:cs typeface="Arial"/>
                <a:sym typeface="Arial"/>
              </a:defRPr>
            </a:lvl8pPr>
            <a:lvl9pPr marL="0" marR="0" lvl="8" indent="0" algn="r">
              <a:spcBef>
                <a:spcPts val="0"/>
              </a:spcBef>
              <a:buNone/>
              <a:defRPr sz="1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2"/>
        <p:cNvGrpSpPr/>
        <p:nvPr/>
      </p:nvGrpSpPr>
      <p:grpSpPr>
        <a:xfrm>
          <a:off x="0" y="0"/>
          <a:ext cx="0" cy="0"/>
          <a:chOff x="0" y="0"/>
          <a:chExt cx="0" cy="0"/>
        </a:xfrm>
      </p:grpSpPr>
      <p:sp>
        <p:nvSpPr>
          <p:cNvPr id="93" name="Google Shape;93;p15"/>
          <p:cNvSpPr txBox="1">
            <a:spLocks noGrp="1"/>
          </p:cNvSpPr>
          <p:nvPr>
            <p:ph type="title"/>
          </p:nvPr>
        </p:nvSpPr>
        <p:spPr>
          <a:xfrm>
            <a:off x="1670800" y="593367"/>
            <a:ext cx="10105500" cy="763500"/>
          </a:xfrm>
          <a:prstGeom prst="rect">
            <a:avLst/>
          </a:prstGeom>
        </p:spPr>
        <p:txBody>
          <a:bodyPr spcFirstLastPara="1" wrap="square" lIns="91425" tIns="45700" rIns="91425" bIns="45700" anchor="ctr" anchorCtr="0">
            <a:normAutofit/>
          </a:bodyPr>
          <a:lstStyle>
            <a:lvl1pPr lvl="0">
              <a:spcBef>
                <a:spcPts val="0"/>
              </a:spcBef>
              <a:spcAft>
                <a:spcPts val="0"/>
              </a:spcAft>
              <a:buClr>
                <a:schemeClr val="lt1"/>
              </a:buClr>
              <a:buSzPts val="4400"/>
              <a:buFont typeface="Poppins"/>
              <a:buNone/>
              <a:defRPr b="1">
                <a:solidFill>
                  <a:schemeClr val="lt1"/>
                </a:solidFill>
                <a:latin typeface="Poppins"/>
                <a:ea typeface="Poppins"/>
                <a:cs typeface="Poppins"/>
                <a:sym typeface="Poppi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15"/>
          <p:cNvSpPr txBox="1">
            <a:spLocks noGrp="1"/>
          </p:cNvSpPr>
          <p:nvPr>
            <p:ph type="body" idx="1"/>
          </p:nvPr>
        </p:nvSpPr>
        <p:spPr>
          <a:xfrm>
            <a:off x="415600" y="1536633"/>
            <a:ext cx="11360700" cy="4555200"/>
          </a:xfrm>
          <a:prstGeom prst="rect">
            <a:avLst/>
          </a:prstGeom>
        </p:spPr>
        <p:txBody>
          <a:bodyPr spcFirstLastPara="1" wrap="square" lIns="91425" tIns="45700" rIns="91425" bIns="45700" anchor="t" anchorCtr="0">
            <a:normAutofit/>
          </a:bodyPr>
          <a:lstStyle>
            <a:lvl1pPr marL="457200" lvl="0" indent="-406400">
              <a:spcBef>
                <a:spcPts val="1000"/>
              </a:spcBef>
              <a:spcAft>
                <a:spcPts val="0"/>
              </a:spcAft>
              <a:buClr>
                <a:schemeClr val="accent2"/>
              </a:buClr>
              <a:buSzPts val="2800"/>
              <a:buFont typeface="Poppins"/>
              <a:buChar char="•"/>
              <a:defRPr b="1">
                <a:solidFill>
                  <a:schemeClr val="accent2"/>
                </a:solidFill>
                <a:latin typeface="Poppins"/>
                <a:ea typeface="Poppins"/>
                <a:cs typeface="Poppins"/>
                <a:sym typeface="Poppins"/>
              </a:defRPr>
            </a:lvl1pPr>
            <a:lvl2pPr marL="914400" lvl="1" indent="-381000">
              <a:spcBef>
                <a:spcPts val="1300"/>
              </a:spcBef>
              <a:spcAft>
                <a:spcPts val="0"/>
              </a:spcAft>
              <a:buClr>
                <a:schemeClr val="dk1"/>
              </a:buClr>
              <a:buSzPts val="2400"/>
              <a:buFont typeface="Poppins"/>
              <a:buChar char="•"/>
              <a:defRPr>
                <a:solidFill>
                  <a:schemeClr val="dk1"/>
                </a:solidFill>
                <a:latin typeface="Poppins"/>
                <a:ea typeface="Poppins"/>
                <a:cs typeface="Poppins"/>
                <a:sym typeface="Poppins"/>
              </a:defRPr>
            </a:lvl2pPr>
            <a:lvl3pPr marL="1371600" lvl="2" indent="-355600">
              <a:spcBef>
                <a:spcPts val="1300"/>
              </a:spcBef>
              <a:spcAft>
                <a:spcPts val="0"/>
              </a:spcAft>
              <a:buClr>
                <a:schemeClr val="dk1"/>
              </a:buClr>
              <a:buSzPts val="2000"/>
              <a:buFont typeface="Poppins"/>
              <a:buChar char="•"/>
              <a:defRPr>
                <a:solidFill>
                  <a:schemeClr val="dk1"/>
                </a:solidFill>
                <a:latin typeface="Poppins"/>
                <a:ea typeface="Poppins"/>
                <a:cs typeface="Poppins"/>
                <a:sym typeface="Poppins"/>
              </a:defRPr>
            </a:lvl3pPr>
            <a:lvl4pPr marL="1828800" lvl="3" indent="-342900">
              <a:spcBef>
                <a:spcPts val="1300"/>
              </a:spcBef>
              <a:spcAft>
                <a:spcPts val="0"/>
              </a:spcAft>
              <a:buClr>
                <a:schemeClr val="dk1"/>
              </a:buClr>
              <a:buSzPts val="1800"/>
              <a:buFont typeface="Poppins"/>
              <a:buChar char="•"/>
              <a:defRPr>
                <a:solidFill>
                  <a:schemeClr val="dk1"/>
                </a:solidFill>
                <a:latin typeface="Poppins"/>
                <a:ea typeface="Poppins"/>
                <a:cs typeface="Poppins"/>
                <a:sym typeface="Poppins"/>
              </a:defRPr>
            </a:lvl4pPr>
            <a:lvl5pPr marL="2286000" lvl="4" indent="-342900">
              <a:spcBef>
                <a:spcPts val="1300"/>
              </a:spcBef>
              <a:spcAft>
                <a:spcPts val="0"/>
              </a:spcAft>
              <a:buClr>
                <a:schemeClr val="dk1"/>
              </a:buClr>
              <a:buSzPts val="1800"/>
              <a:buFont typeface="Poppins"/>
              <a:buChar char="•"/>
              <a:defRPr>
                <a:solidFill>
                  <a:schemeClr val="dk1"/>
                </a:solidFill>
                <a:latin typeface="Poppins"/>
                <a:ea typeface="Poppins"/>
                <a:cs typeface="Poppins"/>
                <a:sym typeface="Poppins"/>
              </a:defRPr>
            </a:lvl5pPr>
            <a:lvl6pPr marL="2743200" lvl="5" indent="-342900">
              <a:spcBef>
                <a:spcPts val="1300"/>
              </a:spcBef>
              <a:spcAft>
                <a:spcPts val="0"/>
              </a:spcAft>
              <a:buClr>
                <a:schemeClr val="dk1"/>
              </a:buClr>
              <a:buSzPts val="1800"/>
              <a:buFont typeface="Poppins"/>
              <a:buChar char="•"/>
              <a:defRPr>
                <a:solidFill>
                  <a:schemeClr val="dk1"/>
                </a:solidFill>
                <a:latin typeface="Poppins"/>
                <a:ea typeface="Poppins"/>
                <a:cs typeface="Poppins"/>
                <a:sym typeface="Poppins"/>
              </a:defRPr>
            </a:lvl6pPr>
            <a:lvl7pPr marL="3200400" lvl="6" indent="-342900">
              <a:spcBef>
                <a:spcPts val="500"/>
              </a:spcBef>
              <a:spcAft>
                <a:spcPts val="0"/>
              </a:spcAft>
              <a:buClr>
                <a:schemeClr val="dk1"/>
              </a:buClr>
              <a:buSzPts val="1800"/>
              <a:buFont typeface="Poppins"/>
              <a:buChar char="•"/>
              <a:defRPr>
                <a:solidFill>
                  <a:schemeClr val="dk1"/>
                </a:solidFill>
                <a:latin typeface="Poppins"/>
                <a:ea typeface="Poppins"/>
                <a:cs typeface="Poppins"/>
                <a:sym typeface="Poppins"/>
              </a:defRPr>
            </a:lvl7pPr>
            <a:lvl8pPr marL="3657600" lvl="7" indent="-342900">
              <a:spcBef>
                <a:spcPts val="500"/>
              </a:spcBef>
              <a:spcAft>
                <a:spcPts val="0"/>
              </a:spcAft>
              <a:buClr>
                <a:schemeClr val="dk1"/>
              </a:buClr>
              <a:buSzPts val="1800"/>
              <a:buFont typeface="Poppins"/>
              <a:buChar char="•"/>
              <a:defRPr>
                <a:solidFill>
                  <a:schemeClr val="dk1"/>
                </a:solidFill>
                <a:latin typeface="Poppins"/>
                <a:ea typeface="Poppins"/>
                <a:cs typeface="Poppins"/>
                <a:sym typeface="Poppins"/>
              </a:defRPr>
            </a:lvl8pPr>
            <a:lvl9pPr marL="4114800" lvl="8" indent="-342900">
              <a:spcBef>
                <a:spcPts val="500"/>
              </a:spcBef>
              <a:spcAft>
                <a:spcPts val="0"/>
              </a:spcAft>
              <a:buClr>
                <a:schemeClr val="dk1"/>
              </a:buClr>
              <a:buSzPts val="1800"/>
              <a:buFont typeface="Poppins"/>
              <a:buChar char="•"/>
              <a:defRPr>
                <a:solidFill>
                  <a:schemeClr val="dk1"/>
                </a:solidFill>
                <a:latin typeface="Poppins"/>
                <a:ea typeface="Poppins"/>
                <a:cs typeface="Poppins"/>
                <a:sym typeface="Poppins"/>
              </a:defRPr>
            </a:lvl9pPr>
          </a:lstStyle>
          <a:p>
            <a:endParaRPr/>
          </a:p>
        </p:txBody>
      </p:sp>
      <p:sp>
        <p:nvSpPr>
          <p:cNvPr id="95" name="Google Shape;95;p15"/>
          <p:cNvSpPr txBox="1">
            <a:spLocks noGrp="1"/>
          </p:cNvSpPr>
          <p:nvPr>
            <p:ph type="sldNum" idx="12"/>
          </p:nvPr>
        </p:nvSpPr>
        <p:spPr>
          <a:xfrm>
            <a:off x="11409045" y="6333134"/>
            <a:ext cx="731700" cy="524700"/>
          </a:xfrm>
          <a:prstGeom prst="rect">
            <a:avLst/>
          </a:prstGeom>
        </p:spPr>
        <p:txBody>
          <a:bodyPr spcFirstLastPara="1" wrap="square" lIns="91425" tIns="45700" rIns="91425" bIns="45700" anchor="t" anchorCtr="0">
            <a:noAutofit/>
          </a:bodyPr>
          <a:lstStyle>
            <a:lvl1pPr lvl="0">
              <a:buNone/>
              <a:defRPr>
                <a:solidFill>
                  <a:schemeClr val="accent2"/>
                </a:solidFill>
              </a:defRPr>
            </a:lvl1pPr>
            <a:lvl2pPr lvl="1">
              <a:buNone/>
              <a:defRPr>
                <a:solidFill>
                  <a:schemeClr val="accent2"/>
                </a:solidFill>
              </a:defRPr>
            </a:lvl2pPr>
            <a:lvl3pPr lvl="2">
              <a:buNone/>
              <a:defRPr>
                <a:solidFill>
                  <a:schemeClr val="accent2"/>
                </a:solidFill>
              </a:defRPr>
            </a:lvl3pPr>
            <a:lvl4pPr lvl="3">
              <a:buNone/>
              <a:defRPr>
                <a:solidFill>
                  <a:schemeClr val="accent2"/>
                </a:solidFill>
              </a:defRPr>
            </a:lvl4pPr>
            <a:lvl5pPr lvl="4">
              <a:buNone/>
              <a:defRPr>
                <a:solidFill>
                  <a:schemeClr val="accent2"/>
                </a:solidFill>
              </a:defRPr>
            </a:lvl5pPr>
            <a:lvl6pPr lvl="5">
              <a:buNone/>
              <a:defRPr>
                <a:solidFill>
                  <a:schemeClr val="accent2"/>
                </a:solidFill>
              </a:defRPr>
            </a:lvl6pPr>
            <a:lvl7pPr lvl="6">
              <a:buNone/>
              <a:defRPr>
                <a:solidFill>
                  <a:schemeClr val="accent2"/>
                </a:solidFill>
              </a:defRPr>
            </a:lvl7pPr>
            <a:lvl8pPr lvl="7">
              <a:buNone/>
              <a:defRPr>
                <a:solidFill>
                  <a:schemeClr val="accent2"/>
                </a:solidFill>
              </a:defRPr>
            </a:lvl8pPr>
            <a:lvl9pPr lvl="8">
              <a:buNone/>
              <a:defRPr>
                <a:solidFill>
                  <a:schemeClr val="accent2"/>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96"/>
        <p:cNvGrpSpPr/>
        <p:nvPr/>
      </p:nvGrpSpPr>
      <p:grpSpPr>
        <a:xfrm>
          <a:off x="0" y="0"/>
          <a:ext cx="0" cy="0"/>
          <a:chOff x="0" y="0"/>
          <a:chExt cx="0" cy="0"/>
        </a:xfrm>
      </p:grpSpPr>
      <p:sp>
        <p:nvSpPr>
          <p:cNvPr id="97" name="Google Shape;97;p16"/>
          <p:cNvSpPr txBox="1"/>
          <p:nvPr/>
        </p:nvSpPr>
        <p:spPr>
          <a:xfrm>
            <a:off x="0" y="0"/>
            <a:ext cx="12192000" cy="963300"/>
          </a:xfrm>
          <a:prstGeom prst="rect">
            <a:avLst/>
          </a:prstGeom>
          <a:solidFill>
            <a:srgbClr val="286477"/>
          </a:solidFill>
          <a:ln>
            <a:noFill/>
          </a:ln>
        </p:spPr>
        <p:txBody>
          <a:bodyPr spcFirstLastPara="1" wrap="square" lIns="121900" tIns="121900" rIns="121900" bIns="121900" anchor="t" anchorCtr="0">
            <a:noAutofit/>
          </a:bodyPr>
          <a:lstStyle/>
          <a:p>
            <a:pPr marL="0" lvl="0" indent="0" algn="ctr" rtl="0">
              <a:spcBef>
                <a:spcPts val="0"/>
              </a:spcBef>
              <a:spcAft>
                <a:spcPts val="0"/>
              </a:spcAft>
              <a:buNone/>
            </a:pPr>
            <a:endParaRPr sz="3700">
              <a:solidFill>
                <a:srgbClr val="FFFFFF"/>
              </a:solidFill>
              <a:latin typeface="Poppins"/>
              <a:ea typeface="Poppins"/>
              <a:cs typeface="Poppins"/>
              <a:sym typeface="Poppins"/>
            </a:endParaRPr>
          </a:p>
        </p:txBody>
      </p:sp>
      <p:sp>
        <p:nvSpPr>
          <p:cNvPr id="98" name="Google Shape;98;p16"/>
          <p:cNvSpPr txBox="1">
            <a:spLocks noGrp="1"/>
          </p:cNvSpPr>
          <p:nvPr>
            <p:ph type="title"/>
          </p:nvPr>
        </p:nvSpPr>
        <p:spPr>
          <a:xfrm>
            <a:off x="2363800" y="39433"/>
            <a:ext cx="7464300" cy="584100"/>
          </a:xfrm>
          <a:prstGeom prst="rect">
            <a:avLst/>
          </a:prstGeom>
        </p:spPr>
        <p:txBody>
          <a:bodyPr spcFirstLastPara="1" wrap="square" lIns="91425" tIns="45700" rIns="91425" bIns="45700" anchor="t" anchorCtr="0">
            <a:normAutofit/>
          </a:bodyPr>
          <a:lstStyle>
            <a:lvl1pPr lvl="0" algn="ctr">
              <a:spcBef>
                <a:spcPts val="0"/>
              </a:spcBef>
              <a:spcAft>
                <a:spcPts val="0"/>
              </a:spcAft>
              <a:buClr>
                <a:srgbClr val="FFFFFF"/>
              </a:buClr>
              <a:buSzPts val="4400"/>
              <a:buNone/>
              <a:defRPr b="0">
                <a:solidFill>
                  <a:srgbClr val="FFFFFF"/>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99" name="Google Shape;99;p16"/>
          <p:cNvSpPr txBox="1">
            <a:spLocks noGrp="1"/>
          </p:cNvSpPr>
          <p:nvPr>
            <p:ph type="subTitle" idx="1"/>
          </p:nvPr>
        </p:nvSpPr>
        <p:spPr>
          <a:xfrm>
            <a:off x="192800" y="1017717"/>
            <a:ext cx="9743100" cy="466500"/>
          </a:xfrm>
          <a:prstGeom prst="rect">
            <a:avLst/>
          </a:prstGeom>
        </p:spPr>
        <p:txBody>
          <a:bodyPr spcFirstLastPara="1" wrap="square" lIns="91425" tIns="45700" rIns="91425" bIns="45700" anchor="t" anchorCtr="0">
            <a:normAutofit/>
          </a:bodyPr>
          <a:lstStyle>
            <a:lvl1pPr lvl="0">
              <a:spcBef>
                <a:spcPts val="1000"/>
              </a:spcBef>
              <a:spcAft>
                <a:spcPts val="0"/>
              </a:spcAft>
              <a:buClr>
                <a:srgbClr val="E6524B"/>
              </a:buClr>
              <a:buSzPts val="2800"/>
              <a:buNone/>
              <a:defRPr>
                <a:solidFill>
                  <a:srgbClr val="E6524B"/>
                </a:solidFill>
              </a:defRPr>
            </a:lvl1pPr>
            <a:lvl2pPr lvl="1">
              <a:spcBef>
                <a:spcPts val="500"/>
              </a:spcBef>
              <a:spcAft>
                <a:spcPts val="0"/>
              </a:spcAft>
              <a:buClr>
                <a:srgbClr val="E6524B"/>
              </a:buClr>
              <a:buSzPts val="2400"/>
              <a:buNone/>
              <a:defRPr>
                <a:solidFill>
                  <a:srgbClr val="E6524B"/>
                </a:solidFill>
              </a:defRPr>
            </a:lvl2pPr>
            <a:lvl3pPr lvl="2">
              <a:spcBef>
                <a:spcPts val="500"/>
              </a:spcBef>
              <a:spcAft>
                <a:spcPts val="0"/>
              </a:spcAft>
              <a:buClr>
                <a:srgbClr val="E6524B"/>
              </a:buClr>
              <a:buSzPts val="2000"/>
              <a:buNone/>
              <a:defRPr>
                <a:solidFill>
                  <a:srgbClr val="E6524B"/>
                </a:solidFill>
              </a:defRPr>
            </a:lvl3pPr>
            <a:lvl4pPr lvl="3">
              <a:spcBef>
                <a:spcPts val="500"/>
              </a:spcBef>
              <a:spcAft>
                <a:spcPts val="0"/>
              </a:spcAft>
              <a:buClr>
                <a:srgbClr val="E6524B"/>
              </a:buClr>
              <a:buSzPts val="1800"/>
              <a:buNone/>
              <a:defRPr>
                <a:solidFill>
                  <a:srgbClr val="E6524B"/>
                </a:solidFill>
              </a:defRPr>
            </a:lvl4pPr>
            <a:lvl5pPr lvl="4">
              <a:spcBef>
                <a:spcPts val="500"/>
              </a:spcBef>
              <a:spcAft>
                <a:spcPts val="0"/>
              </a:spcAft>
              <a:buClr>
                <a:srgbClr val="E6524B"/>
              </a:buClr>
              <a:buSzPts val="1800"/>
              <a:buNone/>
              <a:defRPr>
                <a:solidFill>
                  <a:srgbClr val="E6524B"/>
                </a:solidFill>
              </a:defRPr>
            </a:lvl5pPr>
            <a:lvl6pPr lvl="5">
              <a:spcBef>
                <a:spcPts val="500"/>
              </a:spcBef>
              <a:spcAft>
                <a:spcPts val="0"/>
              </a:spcAft>
              <a:buClr>
                <a:srgbClr val="E6524B"/>
              </a:buClr>
              <a:buSzPts val="1800"/>
              <a:buNone/>
              <a:defRPr>
                <a:solidFill>
                  <a:srgbClr val="E6524B"/>
                </a:solidFill>
              </a:defRPr>
            </a:lvl6pPr>
            <a:lvl7pPr lvl="6">
              <a:spcBef>
                <a:spcPts val="500"/>
              </a:spcBef>
              <a:spcAft>
                <a:spcPts val="0"/>
              </a:spcAft>
              <a:buClr>
                <a:srgbClr val="E6524B"/>
              </a:buClr>
              <a:buSzPts val="1800"/>
              <a:buNone/>
              <a:defRPr>
                <a:solidFill>
                  <a:srgbClr val="E6524B"/>
                </a:solidFill>
              </a:defRPr>
            </a:lvl7pPr>
            <a:lvl8pPr lvl="7">
              <a:spcBef>
                <a:spcPts val="500"/>
              </a:spcBef>
              <a:spcAft>
                <a:spcPts val="0"/>
              </a:spcAft>
              <a:buClr>
                <a:srgbClr val="E6524B"/>
              </a:buClr>
              <a:buSzPts val="1800"/>
              <a:buNone/>
              <a:defRPr>
                <a:solidFill>
                  <a:srgbClr val="E6524B"/>
                </a:solidFill>
              </a:defRPr>
            </a:lvl8pPr>
            <a:lvl9pPr lvl="8">
              <a:spcBef>
                <a:spcPts val="500"/>
              </a:spcBef>
              <a:spcAft>
                <a:spcPts val="0"/>
              </a:spcAft>
              <a:buClr>
                <a:srgbClr val="E6524B"/>
              </a:buClr>
              <a:buSzPts val="1800"/>
              <a:buNone/>
              <a:defRPr>
                <a:solidFill>
                  <a:srgbClr val="E6524B"/>
                </a:solidFill>
              </a:defRPr>
            </a:lvl9pPr>
          </a:lstStyle>
          <a:p>
            <a:endParaRPr/>
          </a:p>
        </p:txBody>
      </p:sp>
      <p:pic>
        <p:nvPicPr>
          <p:cNvPr id="100" name="Google Shape;100;p16"/>
          <p:cNvPicPr preferRelativeResize="0"/>
          <p:nvPr/>
        </p:nvPicPr>
        <p:blipFill>
          <a:blip r:embed="rId2">
            <a:alphaModFix/>
          </a:blip>
          <a:stretch>
            <a:fillRect/>
          </a:stretch>
        </p:blipFill>
        <p:spPr>
          <a:xfrm>
            <a:off x="10516500" y="6403733"/>
            <a:ext cx="1511699" cy="338700"/>
          </a:xfrm>
          <a:prstGeom prst="rect">
            <a:avLst/>
          </a:prstGeom>
          <a:noFill/>
          <a:ln>
            <a:noFill/>
          </a:ln>
        </p:spPr>
      </p:pic>
      <p:sp>
        <p:nvSpPr>
          <p:cNvPr id="101" name="Google Shape;101;p16"/>
          <p:cNvSpPr txBox="1">
            <a:spLocks noGrp="1"/>
          </p:cNvSpPr>
          <p:nvPr>
            <p:ph type="sldNum" idx="12"/>
          </p:nvPr>
        </p:nvSpPr>
        <p:spPr>
          <a:xfrm>
            <a:off x="11409045" y="6333134"/>
            <a:ext cx="731700" cy="524700"/>
          </a:xfrm>
          <a:prstGeom prst="rect">
            <a:avLst/>
          </a:prstGeom>
        </p:spPr>
        <p:txBody>
          <a:bodyPr spcFirstLastPara="1" wrap="square" lIns="91425" tIns="45700" rIns="91425" bIns="45700"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Divider">
  <p:cSld name="Section Divider">
    <p:spTree>
      <p:nvGrpSpPr>
        <p:cNvPr id="1" name="Shape 108"/>
        <p:cNvGrpSpPr/>
        <p:nvPr/>
      </p:nvGrpSpPr>
      <p:grpSpPr>
        <a:xfrm>
          <a:off x="0" y="0"/>
          <a:ext cx="0" cy="0"/>
          <a:chOff x="0" y="0"/>
          <a:chExt cx="0" cy="0"/>
        </a:xfrm>
      </p:grpSpPr>
      <p:sp>
        <p:nvSpPr>
          <p:cNvPr id="109" name="Google Shape;109;p18"/>
          <p:cNvSpPr/>
          <p:nvPr/>
        </p:nvSpPr>
        <p:spPr>
          <a:xfrm>
            <a:off x="0" y="914400"/>
            <a:ext cx="12192000" cy="48714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0" name="Google Shape;110;p18"/>
          <p:cNvSpPr txBox="1">
            <a:spLocks noGrp="1"/>
          </p:cNvSpPr>
          <p:nvPr>
            <p:ph type="title"/>
          </p:nvPr>
        </p:nvSpPr>
        <p:spPr>
          <a:xfrm>
            <a:off x="892935" y="4225159"/>
            <a:ext cx="6304800" cy="667800"/>
          </a:xfrm>
          <a:prstGeom prst="rect">
            <a:avLst/>
          </a:prstGeom>
          <a:noFill/>
          <a:ln>
            <a:noFill/>
          </a:ln>
        </p:spPr>
        <p:txBody>
          <a:bodyPr spcFirstLastPara="1" wrap="square" lIns="91425" tIns="45700" rIns="91425" bIns="45700" anchor="ctr" anchorCtr="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1" name="Google Shape;111;p18" descr="Background pattern&#10;&#10;Description automatically generated"/>
          <p:cNvPicPr preferRelativeResize="0"/>
          <p:nvPr/>
        </p:nvPicPr>
        <p:blipFill rotWithShape="1">
          <a:blip r:embed="rId2">
            <a:alphaModFix/>
          </a:blip>
          <a:srcRect/>
          <a:stretch/>
        </p:blipFill>
        <p:spPr>
          <a:xfrm rot="5400000">
            <a:off x="8165098" y="938504"/>
            <a:ext cx="3939907" cy="2160437"/>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2"/>
        <p:cNvGrpSpPr/>
        <p:nvPr/>
      </p:nvGrpSpPr>
      <p:grpSpPr>
        <a:xfrm>
          <a:off x="0" y="0"/>
          <a:ext cx="0" cy="0"/>
          <a:chOff x="0" y="0"/>
          <a:chExt cx="0" cy="0"/>
        </a:xfrm>
      </p:grpSpPr>
      <p:sp>
        <p:nvSpPr>
          <p:cNvPr id="113" name="Google Shape;113;p1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1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5" name="Google Shape;115;p1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1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1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18"/>
        <p:cNvGrpSpPr/>
        <p:nvPr/>
      </p:nvGrpSpPr>
      <p:grpSpPr>
        <a:xfrm>
          <a:off x="0" y="0"/>
          <a:ext cx="0" cy="0"/>
          <a:chOff x="0" y="0"/>
          <a:chExt cx="0" cy="0"/>
        </a:xfrm>
      </p:grpSpPr>
      <p:sp>
        <p:nvSpPr>
          <p:cNvPr id="119" name="Google Shape;119;p20"/>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20"/>
          <p:cNvSpPr>
            <a:spLocks noGrp="1"/>
          </p:cNvSpPr>
          <p:nvPr>
            <p:ph type="pic" idx="2"/>
          </p:nvPr>
        </p:nvSpPr>
        <p:spPr>
          <a:xfrm>
            <a:off x="5183188" y="987425"/>
            <a:ext cx="6172200" cy="4873500"/>
          </a:xfrm>
          <a:prstGeom prst="rect">
            <a:avLst/>
          </a:prstGeom>
          <a:noFill/>
          <a:ln>
            <a:noFill/>
          </a:ln>
        </p:spPr>
      </p:sp>
      <p:sp>
        <p:nvSpPr>
          <p:cNvPr id="121" name="Google Shape;121;p20"/>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22" name="Google Shape;122;p2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3" name="Google Shape;123;p2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p2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5"/>
        <p:cNvGrpSpPr/>
        <p:nvPr/>
      </p:nvGrpSpPr>
      <p:grpSpPr>
        <a:xfrm>
          <a:off x="0" y="0"/>
          <a:ext cx="0" cy="0"/>
          <a:chOff x="0" y="0"/>
          <a:chExt cx="0" cy="0"/>
        </a:xfrm>
      </p:grpSpPr>
      <p:sp>
        <p:nvSpPr>
          <p:cNvPr id="126" name="Google Shape;126;p21"/>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21"/>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28" name="Google Shape;128;p2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 name="Google Shape;129;p2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2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Divider">
  <p:cSld name="Section Divider">
    <p:spTree>
      <p:nvGrpSpPr>
        <p:cNvPr id="1" name="Shape 21"/>
        <p:cNvGrpSpPr/>
        <p:nvPr/>
      </p:nvGrpSpPr>
      <p:grpSpPr>
        <a:xfrm>
          <a:off x="0" y="0"/>
          <a:ext cx="0" cy="0"/>
          <a:chOff x="0" y="0"/>
          <a:chExt cx="0" cy="0"/>
        </a:xfrm>
      </p:grpSpPr>
      <p:sp>
        <p:nvSpPr>
          <p:cNvPr id="22" name="Google Shape;22;p3"/>
          <p:cNvSpPr/>
          <p:nvPr/>
        </p:nvSpPr>
        <p:spPr>
          <a:xfrm>
            <a:off x="0" y="914400"/>
            <a:ext cx="12192000" cy="48714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 name="Google Shape;23;p3"/>
          <p:cNvSpPr txBox="1">
            <a:spLocks noGrp="1"/>
          </p:cNvSpPr>
          <p:nvPr>
            <p:ph type="title"/>
          </p:nvPr>
        </p:nvSpPr>
        <p:spPr>
          <a:xfrm>
            <a:off x="892935" y="4225159"/>
            <a:ext cx="6304800" cy="667800"/>
          </a:xfrm>
          <a:prstGeom prst="rect">
            <a:avLst/>
          </a:prstGeom>
          <a:noFill/>
          <a:ln>
            <a:noFill/>
          </a:ln>
        </p:spPr>
        <p:txBody>
          <a:bodyPr spcFirstLastPara="1" wrap="square" lIns="91425" tIns="45700" rIns="91425" bIns="45700" anchor="ctr" anchorCtr="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4" name="Google Shape;24;p3" descr="Background pattern&#10;&#10;Description automatically generated"/>
          <p:cNvPicPr preferRelativeResize="0"/>
          <p:nvPr/>
        </p:nvPicPr>
        <p:blipFill rotWithShape="1">
          <a:blip r:embed="rId2">
            <a:alphaModFix/>
          </a:blip>
          <a:srcRect/>
          <a:stretch/>
        </p:blipFill>
        <p:spPr>
          <a:xfrm rot="5400000">
            <a:off x="8165098" y="938504"/>
            <a:ext cx="3939907" cy="2160437"/>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1"/>
        <p:cNvGrpSpPr/>
        <p:nvPr/>
      </p:nvGrpSpPr>
      <p:grpSpPr>
        <a:xfrm>
          <a:off x="0" y="0"/>
          <a:ext cx="0" cy="0"/>
          <a:chOff x="0" y="0"/>
          <a:chExt cx="0" cy="0"/>
        </a:xfrm>
      </p:grpSpPr>
      <p:sp>
        <p:nvSpPr>
          <p:cNvPr id="132" name="Google Shape;132;p22"/>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22"/>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34" name="Google Shape;134;p2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2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2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37"/>
        <p:cNvGrpSpPr/>
        <p:nvPr/>
      </p:nvGrpSpPr>
      <p:grpSpPr>
        <a:xfrm>
          <a:off x="0" y="0"/>
          <a:ext cx="0" cy="0"/>
          <a:chOff x="0" y="0"/>
          <a:chExt cx="0" cy="0"/>
        </a:xfrm>
      </p:grpSpPr>
      <p:sp>
        <p:nvSpPr>
          <p:cNvPr id="138" name="Google Shape;138;p2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23"/>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0" name="Google Shape;140;p23"/>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1" name="Google Shape;141;p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44"/>
        <p:cNvGrpSpPr/>
        <p:nvPr/>
      </p:nvGrpSpPr>
      <p:grpSpPr>
        <a:xfrm>
          <a:off x="0" y="0"/>
          <a:ext cx="0" cy="0"/>
          <a:chOff x="0" y="0"/>
          <a:chExt cx="0" cy="0"/>
        </a:xfrm>
      </p:grpSpPr>
      <p:sp>
        <p:nvSpPr>
          <p:cNvPr id="145" name="Google Shape;145;p24"/>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6" name="Google Shape;146;p24"/>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47" name="Google Shape;147;p24"/>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8" name="Google Shape;148;p24"/>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49" name="Google Shape;149;p24"/>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0" name="Google Shape;150;p2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2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2" name="Google Shape;152;p2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53"/>
        <p:cNvGrpSpPr/>
        <p:nvPr/>
      </p:nvGrpSpPr>
      <p:grpSpPr>
        <a:xfrm>
          <a:off x="0" y="0"/>
          <a:ext cx="0" cy="0"/>
          <a:chOff x="0" y="0"/>
          <a:chExt cx="0" cy="0"/>
        </a:xfrm>
      </p:grpSpPr>
      <p:sp>
        <p:nvSpPr>
          <p:cNvPr id="154" name="Google Shape;154;p2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5" name="Google Shape;155;p2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2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2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8"/>
        <p:cNvGrpSpPr/>
        <p:nvPr/>
      </p:nvGrpSpPr>
      <p:grpSpPr>
        <a:xfrm>
          <a:off x="0" y="0"/>
          <a:ext cx="0" cy="0"/>
          <a:chOff x="0" y="0"/>
          <a:chExt cx="0" cy="0"/>
        </a:xfrm>
      </p:grpSpPr>
      <p:sp>
        <p:nvSpPr>
          <p:cNvPr id="159" name="Google Shape;159;p2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p2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1" name="Google Shape;161;p2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62"/>
        <p:cNvGrpSpPr/>
        <p:nvPr/>
      </p:nvGrpSpPr>
      <p:grpSpPr>
        <a:xfrm>
          <a:off x="0" y="0"/>
          <a:ext cx="0" cy="0"/>
          <a:chOff x="0" y="0"/>
          <a:chExt cx="0" cy="0"/>
        </a:xfrm>
      </p:grpSpPr>
      <p:sp>
        <p:nvSpPr>
          <p:cNvPr id="163" name="Google Shape;163;p27"/>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27"/>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65" name="Google Shape;165;p27"/>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6" name="Google Shape;166;p2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7" name="Google Shape;167;p2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2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69"/>
        <p:cNvGrpSpPr/>
        <p:nvPr/>
      </p:nvGrpSpPr>
      <p:grpSpPr>
        <a:xfrm>
          <a:off x="0" y="0"/>
          <a:ext cx="0" cy="0"/>
          <a:chOff x="0" y="0"/>
          <a:chExt cx="0" cy="0"/>
        </a:xfrm>
      </p:grpSpPr>
      <p:sp>
        <p:nvSpPr>
          <p:cNvPr id="170" name="Google Shape;170;p2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1" name="Google Shape;171;p28"/>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2" name="Google Shape;172;p2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3" name="Google Shape;173;p2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2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75"/>
        <p:cNvGrpSpPr/>
        <p:nvPr/>
      </p:nvGrpSpPr>
      <p:grpSpPr>
        <a:xfrm>
          <a:off x="0" y="0"/>
          <a:ext cx="0" cy="0"/>
          <a:chOff x="0" y="0"/>
          <a:chExt cx="0" cy="0"/>
        </a:xfrm>
      </p:grpSpPr>
      <p:sp>
        <p:nvSpPr>
          <p:cNvPr id="176" name="Google Shape;176;p29"/>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7" name="Google Shape;177;p29"/>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8" name="Google Shape;178;p2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9" name="Google Shape;179;p2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2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1 1 1">
  <p:cSld name="TITLE_ONLY_1_1_1">
    <p:spTree>
      <p:nvGrpSpPr>
        <p:cNvPr id="1" name="Shape 181"/>
        <p:cNvGrpSpPr/>
        <p:nvPr/>
      </p:nvGrpSpPr>
      <p:grpSpPr>
        <a:xfrm>
          <a:off x="0" y="0"/>
          <a:ext cx="0" cy="0"/>
          <a:chOff x="0" y="0"/>
          <a:chExt cx="0" cy="0"/>
        </a:xfrm>
      </p:grpSpPr>
      <p:sp>
        <p:nvSpPr>
          <p:cNvPr id="182" name="Google Shape;182;p30"/>
          <p:cNvSpPr txBox="1"/>
          <p:nvPr/>
        </p:nvSpPr>
        <p:spPr>
          <a:xfrm>
            <a:off x="0" y="-9700"/>
            <a:ext cx="12192000" cy="894300"/>
          </a:xfrm>
          <a:prstGeom prst="rect">
            <a:avLst/>
          </a:prstGeom>
          <a:solidFill>
            <a:schemeClr val="accent3"/>
          </a:solidFill>
          <a:ln>
            <a:noFill/>
          </a:ln>
        </p:spPr>
        <p:txBody>
          <a:bodyPr spcFirstLastPara="1" wrap="square" lIns="121900" tIns="121900" rIns="121900" bIns="121900" anchor="t" anchorCtr="0">
            <a:noAutofit/>
          </a:bodyPr>
          <a:lstStyle/>
          <a:p>
            <a:pPr marL="0" lvl="0" indent="0" algn="ctr" rtl="0">
              <a:spcBef>
                <a:spcPts val="0"/>
              </a:spcBef>
              <a:spcAft>
                <a:spcPts val="0"/>
              </a:spcAft>
              <a:buNone/>
            </a:pPr>
            <a:endParaRPr sz="3700">
              <a:solidFill>
                <a:srgbClr val="FFFFFF"/>
              </a:solidFill>
              <a:latin typeface="Poppins"/>
              <a:ea typeface="Poppins"/>
              <a:cs typeface="Poppins"/>
              <a:sym typeface="Poppins"/>
            </a:endParaRPr>
          </a:p>
        </p:txBody>
      </p:sp>
      <p:pic>
        <p:nvPicPr>
          <p:cNvPr id="183" name="Google Shape;183;p30"/>
          <p:cNvPicPr preferRelativeResize="0"/>
          <p:nvPr/>
        </p:nvPicPr>
        <p:blipFill>
          <a:blip r:embed="rId2">
            <a:alphaModFix/>
          </a:blip>
          <a:stretch>
            <a:fillRect/>
          </a:stretch>
        </p:blipFill>
        <p:spPr>
          <a:xfrm>
            <a:off x="10610334" y="6422833"/>
            <a:ext cx="1496432" cy="371433"/>
          </a:xfrm>
          <a:prstGeom prst="rect">
            <a:avLst/>
          </a:prstGeom>
          <a:noFill/>
          <a:ln>
            <a:noFill/>
          </a:ln>
        </p:spPr>
      </p:pic>
      <p:sp>
        <p:nvSpPr>
          <p:cNvPr id="184" name="Google Shape;184;p30"/>
          <p:cNvSpPr txBox="1">
            <a:spLocks noGrp="1"/>
          </p:cNvSpPr>
          <p:nvPr>
            <p:ph type="title"/>
          </p:nvPr>
        </p:nvSpPr>
        <p:spPr>
          <a:xfrm>
            <a:off x="2363800" y="39433"/>
            <a:ext cx="7464300" cy="584100"/>
          </a:xfrm>
          <a:prstGeom prst="rect">
            <a:avLst/>
          </a:prstGeom>
        </p:spPr>
        <p:txBody>
          <a:bodyPr spcFirstLastPara="1" wrap="square" lIns="91425" tIns="45700" rIns="91425" bIns="45700" anchor="t" anchorCtr="0">
            <a:normAutofit/>
          </a:bodyPr>
          <a:lstStyle>
            <a:lvl1pPr lvl="0" algn="ctr">
              <a:spcBef>
                <a:spcPts val="0"/>
              </a:spcBef>
              <a:spcAft>
                <a:spcPts val="0"/>
              </a:spcAft>
              <a:buClr>
                <a:srgbClr val="FFFFFF"/>
              </a:buClr>
              <a:buSzPts val="4400"/>
              <a:buNone/>
              <a:defRPr b="0">
                <a:solidFill>
                  <a:srgbClr val="FFFFFF"/>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85" name="Google Shape;185;p30"/>
          <p:cNvSpPr txBox="1">
            <a:spLocks noGrp="1"/>
          </p:cNvSpPr>
          <p:nvPr>
            <p:ph type="body" idx="1"/>
          </p:nvPr>
        </p:nvSpPr>
        <p:spPr>
          <a:xfrm>
            <a:off x="505133" y="1170433"/>
            <a:ext cx="11374800" cy="5148300"/>
          </a:xfrm>
          <a:prstGeom prst="rect">
            <a:avLst/>
          </a:prstGeom>
        </p:spPr>
        <p:txBody>
          <a:bodyPr spcFirstLastPara="1" wrap="square" lIns="91425" tIns="45700" rIns="91425" bIns="45700" anchor="t" anchorCtr="0">
            <a:normAutofit/>
          </a:bodyPr>
          <a:lstStyle>
            <a:lvl1pPr marL="457200" lvl="0" indent="-406400">
              <a:spcBef>
                <a:spcPts val="1000"/>
              </a:spcBef>
              <a:spcAft>
                <a:spcPts val="0"/>
              </a:spcAft>
              <a:buSzPts val="2800"/>
              <a:buChar char="•"/>
              <a:defRPr/>
            </a:lvl1pPr>
            <a:lvl2pPr marL="914400" lvl="1" indent="-381000">
              <a:spcBef>
                <a:spcPts val="500"/>
              </a:spcBef>
              <a:spcAft>
                <a:spcPts val="0"/>
              </a:spcAft>
              <a:buSzPts val="2400"/>
              <a:buChar char="•"/>
              <a:defRPr/>
            </a:lvl2pPr>
            <a:lvl3pPr marL="1371600" lvl="2" indent="-355600">
              <a:spcBef>
                <a:spcPts val="500"/>
              </a:spcBef>
              <a:spcAft>
                <a:spcPts val="0"/>
              </a:spcAft>
              <a:buSzPts val="2000"/>
              <a:buChar char="•"/>
              <a:defRPr/>
            </a:lvl3pPr>
            <a:lvl4pPr marL="1828800" lvl="3" indent="-342900">
              <a:spcBef>
                <a:spcPts val="500"/>
              </a:spcBef>
              <a:spcAft>
                <a:spcPts val="0"/>
              </a:spcAft>
              <a:buSzPts val="1800"/>
              <a:buChar char="•"/>
              <a:defRPr/>
            </a:lvl4pPr>
            <a:lvl5pPr marL="2286000" lvl="4" indent="-342900">
              <a:spcBef>
                <a:spcPts val="500"/>
              </a:spcBef>
              <a:spcAft>
                <a:spcPts val="0"/>
              </a:spcAft>
              <a:buSzPts val="1800"/>
              <a:buChar char="•"/>
              <a:defRPr/>
            </a:lvl5pPr>
            <a:lvl6pPr marL="2743200" lvl="5" indent="-342900">
              <a:spcBef>
                <a:spcPts val="500"/>
              </a:spcBef>
              <a:spcAft>
                <a:spcPts val="0"/>
              </a:spcAft>
              <a:buSzPts val="1800"/>
              <a:buChar char="•"/>
              <a:defRPr/>
            </a:lvl6pPr>
            <a:lvl7pPr marL="3200400" lvl="6" indent="-342900">
              <a:spcBef>
                <a:spcPts val="500"/>
              </a:spcBef>
              <a:spcAft>
                <a:spcPts val="0"/>
              </a:spcAft>
              <a:buSzPts val="1800"/>
              <a:buChar char="•"/>
              <a:defRPr/>
            </a:lvl7pPr>
            <a:lvl8pPr marL="3657600" lvl="7" indent="-342900">
              <a:spcBef>
                <a:spcPts val="500"/>
              </a:spcBef>
              <a:spcAft>
                <a:spcPts val="0"/>
              </a:spcAft>
              <a:buSzPts val="1800"/>
              <a:buChar char="•"/>
              <a:defRPr/>
            </a:lvl8pPr>
            <a:lvl9pPr marL="4114800" lvl="8" indent="-342900">
              <a:spcBef>
                <a:spcPts val="500"/>
              </a:spcBef>
              <a:spcAft>
                <a:spcPts val="0"/>
              </a:spcAft>
              <a:buSzPts val="1800"/>
              <a:buChar char="•"/>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6"/>
        <p:cNvGrpSpPr/>
        <p:nvPr/>
      </p:nvGrpSpPr>
      <p:grpSpPr>
        <a:xfrm>
          <a:off x="0" y="0"/>
          <a:ext cx="0" cy="0"/>
          <a:chOff x="0" y="0"/>
          <a:chExt cx="0" cy="0"/>
        </a:xfrm>
      </p:grpSpPr>
      <p:sp>
        <p:nvSpPr>
          <p:cNvPr id="187" name="Google Shape;187;p31"/>
          <p:cNvSpPr txBox="1">
            <a:spLocks noGrp="1"/>
          </p:cNvSpPr>
          <p:nvPr>
            <p:ph type="title"/>
          </p:nvPr>
        </p:nvSpPr>
        <p:spPr>
          <a:xfrm>
            <a:off x="415600" y="593367"/>
            <a:ext cx="11360700" cy="763500"/>
          </a:xfrm>
          <a:prstGeom prst="rect">
            <a:avLst/>
          </a:prstGeom>
        </p:spPr>
        <p:txBody>
          <a:bodyPr spcFirstLastPara="1" wrap="square" lIns="91425" tIns="45700" rIns="91425" bIns="45700" anchor="ctr" anchorCtr="0">
            <a:normAutofit/>
          </a:bodyPr>
          <a:lstStyle>
            <a:lvl1pPr lvl="0">
              <a:spcBef>
                <a:spcPts val="0"/>
              </a:spcBef>
              <a:spcAft>
                <a:spcPts val="0"/>
              </a:spcAft>
              <a:buSzPts val="4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8" name="Google Shape;188;p31"/>
          <p:cNvSpPr txBox="1">
            <a:spLocks noGrp="1"/>
          </p:cNvSpPr>
          <p:nvPr>
            <p:ph type="body" idx="1"/>
          </p:nvPr>
        </p:nvSpPr>
        <p:spPr>
          <a:xfrm>
            <a:off x="415600" y="1536633"/>
            <a:ext cx="11360700" cy="4555200"/>
          </a:xfrm>
          <a:prstGeom prst="rect">
            <a:avLst/>
          </a:prstGeom>
        </p:spPr>
        <p:txBody>
          <a:bodyPr spcFirstLastPara="1" wrap="square" lIns="91425" tIns="45700" rIns="91425" bIns="45700" anchor="t" anchorCtr="0">
            <a:normAutofit/>
          </a:bodyPr>
          <a:lstStyle>
            <a:lvl1pPr marL="457200" lvl="0" indent="-406400">
              <a:spcBef>
                <a:spcPts val="1000"/>
              </a:spcBef>
              <a:spcAft>
                <a:spcPts val="0"/>
              </a:spcAft>
              <a:buSzPts val="2800"/>
              <a:buChar char="•"/>
              <a:defRPr/>
            </a:lvl1pPr>
            <a:lvl2pPr marL="914400" lvl="1" indent="-381000">
              <a:spcBef>
                <a:spcPts val="500"/>
              </a:spcBef>
              <a:spcAft>
                <a:spcPts val="0"/>
              </a:spcAft>
              <a:buSzPts val="2400"/>
              <a:buChar char="•"/>
              <a:defRPr/>
            </a:lvl2pPr>
            <a:lvl3pPr marL="1371600" lvl="2" indent="-355600">
              <a:spcBef>
                <a:spcPts val="500"/>
              </a:spcBef>
              <a:spcAft>
                <a:spcPts val="0"/>
              </a:spcAft>
              <a:buSzPts val="2000"/>
              <a:buChar char="•"/>
              <a:defRPr/>
            </a:lvl3pPr>
            <a:lvl4pPr marL="1828800" lvl="3" indent="-342900">
              <a:spcBef>
                <a:spcPts val="500"/>
              </a:spcBef>
              <a:spcAft>
                <a:spcPts val="0"/>
              </a:spcAft>
              <a:buSzPts val="1800"/>
              <a:buChar char="•"/>
              <a:defRPr/>
            </a:lvl4pPr>
            <a:lvl5pPr marL="2286000" lvl="4" indent="-342900">
              <a:spcBef>
                <a:spcPts val="500"/>
              </a:spcBef>
              <a:spcAft>
                <a:spcPts val="0"/>
              </a:spcAft>
              <a:buSzPts val="1800"/>
              <a:buChar char="•"/>
              <a:defRPr/>
            </a:lvl5pPr>
            <a:lvl6pPr marL="2743200" lvl="5" indent="-342900">
              <a:spcBef>
                <a:spcPts val="500"/>
              </a:spcBef>
              <a:spcAft>
                <a:spcPts val="0"/>
              </a:spcAft>
              <a:buSzPts val="1800"/>
              <a:buChar char="•"/>
              <a:defRPr/>
            </a:lvl6pPr>
            <a:lvl7pPr marL="3200400" lvl="6" indent="-342900">
              <a:spcBef>
                <a:spcPts val="500"/>
              </a:spcBef>
              <a:spcAft>
                <a:spcPts val="0"/>
              </a:spcAft>
              <a:buSzPts val="1800"/>
              <a:buChar char="•"/>
              <a:defRPr/>
            </a:lvl7pPr>
            <a:lvl8pPr marL="3657600" lvl="7" indent="-342900">
              <a:spcBef>
                <a:spcPts val="500"/>
              </a:spcBef>
              <a:spcAft>
                <a:spcPts val="0"/>
              </a:spcAft>
              <a:buSzPts val="1800"/>
              <a:buChar char="•"/>
              <a:defRPr/>
            </a:lvl8pPr>
            <a:lvl9pPr marL="4114800" lvl="8" indent="-342900">
              <a:spcBef>
                <a:spcPts val="500"/>
              </a:spcBef>
              <a:spcAft>
                <a:spcPts val="0"/>
              </a:spcAft>
              <a:buSzPts val="1800"/>
              <a:buChar char="•"/>
              <a:defRPr/>
            </a:lvl9pPr>
          </a:lstStyle>
          <a:p>
            <a:endParaRPr/>
          </a:p>
        </p:txBody>
      </p:sp>
      <p:sp>
        <p:nvSpPr>
          <p:cNvPr id="189" name="Google Shape;189;p31"/>
          <p:cNvSpPr txBox="1">
            <a:spLocks noGrp="1"/>
          </p:cNvSpPr>
          <p:nvPr>
            <p:ph type="sldNum" idx="12"/>
          </p:nvPr>
        </p:nvSpPr>
        <p:spPr>
          <a:xfrm>
            <a:off x="11296610" y="6217622"/>
            <a:ext cx="731700" cy="169200"/>
          </a:xfrm>
          <a:prstGeom prst="rect">
            <a:avLst/>
          </a:prstGeom>
        </p:spPr>
        <p:txBody>
          <a:bodyPr spcFirstLastPara="1" wrap="square" lIns="91425" tIns="45700" rIns="91425" bIns="457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5"/>
        <p:cNvGrpSpPr/>
        <p:nvPr/>
      </p:nvGrpSpPr>
      <p:grpSpPr>
        <a:xfrm>
          <a:off x="0" y="0"/>
          <a:ext cx="0" cy="0"/>
          <a:chOff x="0" y="0"/>
          <a:chExt cx="0" cy="0"/>
        </a:xfrm>
      </p:grpSpPr>
      <p:sp>
        <p:nvSpPr>
          <p:cNvPr id="26" name="Google Shape;26;p4"/>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8" name="Google Shape;28;p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96"/>
        <p:cNvGrpSpPr/>
        <p:nvPr/>
      </p:nvGrpSpPr>
      <p:grpSpPr>
        <a:xfrm>
          <a:off x="0" y="0"/>
          <a:ext cx="0" cy="0"/>
          <a:chOff x="0" y="0"/>
          <a:chExt cx="0" cy="0"/>
        </a:xfrm>
      </p:grpSpPr>
      <p:sp>
        <p:nvSpPr>
          <p:cNvPr id="197" name="Google Shape;197;p33"/>
          <p:cNvSpPr txBox="1">
            <a:spLocks noGrp="1"/>
          </p:cNvSpPr>
          <p:nvPr>
            <p:ph type="title"/>
          </p:nvPr>
        </p:nvSpPr>
        <p:spPr>
          <a:xfrm>
            <a:off x="627298" y="484389"/>
            <a:ext cx="9425100" cy="7011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198" name="Google Shape;198;p33"/>
          <p:cNvSpPr txBox="1">
            <a:spLocks noGrp="1"/>
          </p:cNvSpPr>
          <p:nvPr>
            <p:ph type="body" idx="1"/>
          </p:nvPr>
        </p:nvSpPr>
        <p:spPr>
          <a:xfrm>
            <a:off x="2887240" y="1511337"/>
            <a:ext cx="8287200" cy="22860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800"/>
              <a:buNone/>
              <a:defRPr sz="1500" b="0" i="0">
                <a:solidFill>
                  <a:srgbClr val="464646"/>
                </a:solidFill>
                <a:latin typeface="Roboto"/>
                <a:ea typeface="Roboto"/>
                <a:cs typeface="Roboto"/>
                <a:sym typeface="Roboto"/>
              </a:defRPr>
            </a:lvl1pPr>
            <a:lvl2pPr marL="914400" lvl="1" indent="-228600" algn="l">
              <a:spcBef>
                <a:spcPts val="0"/>
              </a:spcBef>
              <a:spcAft>
                <a:spcPts val="0"/>
              </a:spcAft>
              <a:buSzPts val="800"/>
              <a:buNone/>
              <a:defRPr/>
            </a:lvl2pPr>
            <a:lvl3pPr marL="1371600" lvl="2" indent="-228600" algn="l">
              <a:spcBef>
                <a:spcPts val="0"/>
              </a:spcBef>
              <a:spcAft>
                <a:spcPts val="0"/>
              </a:spcAft>
              <a:buSzPts val="800"/>
              <a:buNone/>
              <a:defRPr/>
            </a:lvl3pPr>
            <a:lvl4pPr marL="1828800" lvl="3" indent="-228600" algn="l">
              <a:spcBef>
                <a:spcPts val="0"/>
              </a:spcBef>
              <a:spcAft>
                <a:spcPts val="0"/>
              </a:spcAft>
              <a:buSzPts val="800"/>
              <a:buNone/>
              <a:defRPr/>
            </a:lvl4pPr>
            <a:lvl5pPr marL="2286000" lvl="4" indent="-228600" algn="l">
              <a:spcBef>
                <a:spcPts val="0"/>
              </a:spcBef>
              <a:spcAft>
                <a:spcPts val="0"/>
              </a:spcAft>
              <a:buSzPts val="800"/>
              <a:buNone/>
              <a:defRPr/>
            </a:lvl5pPr>
            <a:lvl6pPr marL="2743200" lvl="5" indent="-228600" algn="l">
              <a:spcBef>
                <a:spcPts val="0"/>
              </a:spcBef>
              <a:spcAft>
                <a:spcPts val="0"/>
              </a:spcAft>
              <a:buSzPts val="800"/>
              <a:buNone/>
              <a:defRPr/>
            </a:lvl6pPr>
            <a:lvl7pPr marL="3200400" lvl="6" indent="-228600" algn="l">
              <a:spcBef>
                <a:spcPts val="0"/>
              </a:spcBef>
              <a:spcAft>
                <a:spcPts val="0"/>
              </a:spcAft>
              <a:buSzPts val="800"/>
              <a:buNone/>
              <a:defRPr/>
            </a:lvl7pPr>
            <a:lvl8pPr marL="3657600" lvl="7" indent="-228600" algn="l">
              <a:spcBef>
                <a:spcPts val="0"/>
              </a:spcBef>
              <a:spcAft>
                <a:spcPts val="0"/>
              </a:spcAft>
              <a:buSzPts val="800"/>
              <a:buNone/>
              <a:defRPr/>
            </a:lvl8pPr>
            <a:lvl9pPr marL="4114800" lvl="8" indent="-228600" algn="l">
              <a:spcBef>
                <a:spcPts val="0"/>
              </a:spcBef>
              <a:spcAft>
                <a:spcPts val="0"/>
              </a:spcAft>
              <a:buSzPts val="800"/>
              <a:buNone/>
              <a:defRPr/>
            </a:lvl9pPr>
          </a:lstStyle>
          <a:p>
            <a:endParaRPr/>
          </a:p>
        </p:txBody>
      </p:sp>
      <p:sp>
        <p:nvSpPr>
          <p:cNvPr id="199" name="Google Shape;199;p33"/>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0" name="Google Shape;200;p33"/>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1" name="Google Shape;201;p33"/>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chemeClr val="lt1"/>
        </a:solidFill>
        <a:effectLst/>
      </p:bgPr>
    </p:bg>
    <p:spTree>
      <p:nvGrpSpPr>
        <p:cNvPr id="1" name="Shape 202"/>
        <p:cNvGrpSpPr/>
        <p:nvPr/>
      </p:nvGrpSpPr>
      <p:grpSpPr>
        <a:xfrm>
          <a:off x="0" y="0"/>
          <a:ext cx="0" cy="0"/>
          <a:chOff x="0" y="0"/>
          <a:chExt cx="0" cy="0"/>
        </a:xfrm>
      </p:grpSpPr>
      <p:sp>
        <p:nvSpPr>
          <p:cNvPr id="203" name="Google Shape;203;p34"/>
          <p:cNvSpPr/>
          <p:nvPr/>
        </p:nvSpPr>
        <p:spPr>
          <a:xfrm>
            <a:off x="0" y="761940"/>
            <a:ext cx="12213241" cy="5343582"/>
          </a:xfrm>
          <a:custGeom>
            <a:avLst/>
            <a:gdLst/>
            <a:ahLst/>
            <a:cxnLst/>
            <a:rect l="l" t="t" r="r" b="b"/>
            <a:pathLst>
              <a:path w="20104100" h="8796020" extrusionOk="0">
                <a:moveTo>
                  <a:pt x="20104099" y="0"/>
                </a:moveTo>
                <a:lnTo>
                  <a:pt x="0" y="0"/>
                </a:lnTo>
                <a:lnTo>
                  <a:pt x="0" y="8795554"/>
                </a:lnTo>
                <a:lnTo>
                  <a:pt x="20104099" y="8795554"/>
                </a:lnTo>
                <a:lnTo>
                  <a:pt x="20104099" y="0"/>
                </a:lnTo>
                <a:close/>
              </a:path>
            </a:pathLst>
          </a:custGeom>
          <a:solidFill>
            <a:srgbClr val="345EAB"/>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204" name="Google Shape;204;p34"/>
          <p:cNvSpPr txBox="1">
            <a:spLocks noGrp="1"/>
          </p:cNvSpPr>
          <p:nvPr>
            <p:ph type="title"/>
          </p:nvPr>
        </p:nvSpPr>
        <p:spPr>
          <a:xfrm>
            <a:off x="627298" y="484389"/>
            <a:ext cx="9425100" cy="7011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5" name="Google Shape;205;p34"/>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6" name="Google Shape;206;p34"/>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7" name="Google Shape;207;p34"/>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208"/>
        <p:cNvGrpSpPr/>
        <p:nvPr/>
      </p:nvGrpSpPr>
      <p:grpSpPr>
        <a:xfrm>
          <a:off x="0" y="0"/>
          <a:ext cx="0" cy="0"/>
          <a:chOff x="0" y="0"/>
          <a:chExt cx="0" cy="0"/>
        </a:xfrm>
      </p:grpSpPr>
      <p:sp>
        <p:nvSpPr>
          <p:cNvPr id="209" name="Google Shape;209;p35"/>
          <p:cNvSpPr txBox="1">
            <a:spLocks noGrp="1"/>
          </p:cNvSpPr>
          <p:nvPr>
            <p:ph type="title"/>
          </p:nvPr>
        </p:nvSpPr>
        <p:spPr>
          <a:xfrm>
            <a:off x="627298" y="484389"/>
            <a:ext cx="9425100" cy="7011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0" name="Google Shape;210;p35"/>
          <p:cNvSpPr txBox="1">
            <a:spLocks noGrp="1"/>
          </p:cNvSpPr>
          <p:nvPr>
            <p:ph type="body" idx="1"/>
          </p:nvPr>
        </p:nvSpPr>
        <p:spPr>
          <a:xfrm>
            <a:off x="609600" y="1577340"/>
            <a:ext cx="5303400" cy="22860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800"/>
              <a:buNone/>
              <a:defRPr b="0" i="0">
                <a:latin typeface="Roboto"/>
                <a:ea typeface="Roboto"/>
                <a:cs typeface="Roboto"/>
                <a:sym typeface="Roboto"/>
              </a:defRPr>
            </a:lvl1pPr>
            <a:lvl2pPr marL="914400" lvl="1" indent="-228600" algn="l">
              <a:spcBef>
                <a:spcPts val="0"/>
              </a:spcBef>
              <a:spcAft>
                <a:spcPts val="0"/>
              </a:spcAft>
              <a:buSzPts val="800"/>
              <a:buNone/>
              <a:defRPr/>
            </a:lvl2pPr>
            <a:lvl3pPr marL="1371600" lvl="2" indent="-228600" algn="l">
              <a:spcBef>
                <a:spcPts val="0"/>
              </a:spcBef>
              <a:spcAft>
                <a:spcPts val="0"/>
              </a:spcAft>
              <a:buSzPts val="800"/>
              <a:buNone/>
              <a:defRPr/>
            </a:lvl3pPr>
            <a:lvl4pPr marL="1828800" lvl="3" indent="-228600" algn="l">
              <a:spcBef>
                <a:spcPts val="0"/>
              </a:spcBef>
              <a:spcAft>
                <a:spcPts val="0"/>
              </a:spcAft>
              <a:buSzPts val="800"/>
              <a:buNone/>
              <a:defRPr/>
            </a:lvl4pPr>
            <a:lvl5pPr marL="2286000" lvl="4" indent="-228600" algn="l">
              <a:spcBef>
                <a:spcPts val="0"/>
              </a:spcBef>
              <a:spcAft>
                <a:spcPts val="0"/>
              </a:spcAft>
              <a:buSzPts val="800"/>
              <a:buNone/>
              <a:defRPr/>
            </a:lvl5pPr>
            <a:lvl6pPr marL="2743200" lvl="5" indent="-228600" algn="l">
              <a:spcBef>
                <a:spcPts val="0"/>
              </a:spcBef>
              <a:spcAft>
                <a:spcPts val="0"/>
              </a:spcAft>
              <a:buSzPts val="800"/>
              <a:buNone/>
              <a:defRPr/>
            </a:lvl6pPr>
            <a:lvl7pPr marL="3200400" lvl="6" indent="-228600" algn="l">
              <a:spcBef>
                <a:spcPts val="0"/>
              </a:spcBef>
              <a:spcAft>
                <a:spcPts val="0"/>
              </a:spcAft>
              <a:buSzPts val="800"/>
              <a:buNone/>
              <a:defRPr/>
            </a:lvl7pPr>
            <a:lvl8pPr marL="3657600" lvl="7" indent="-228600" algn="l">
              <a:spcBef>
                <a:spcPts val="0"/>
              </a:spcBef>
              <a:spcAft>
                <a:spcPts val="0"/>
              </a:spcAft>
              <a:buSzPts val="800"/>
              <a:buNone/>
              <a:defRPr/>
            </a:lvl8pPr>
            <a:lvl9pPr marL="4114800" lvl="8" indent="-228600" algn="l">
              <a:spcBef>
                <a:spcPts val="0"/>
              </a:spcBef>
              <a:spcAft>
                <a:spcPts val="0"/>
              </a:spcAft>
              <a:buSzPts val="800"/>
              <a:buNone/>
              <a:defRPr/>
            </a:lvl9pPr>
          </a:lstStyle>
          <a:p>
            <a:endParaRPr/>
          </a:p>
        </p:txBody>
      </p:sp>
      <p:sp>
        <p:nvSpPr>
          <p:cNvPr id="211" name="Google Shape;211;p35"/>
          <p:cNvSpPr txBox="1">
            <a:spLocks noGrp="1"/>
          </p:cNvSpPr>
          <p:nvPr>
            <p:ph type="body" idx="2"/>
          </p:nvPr>
        </p:nvSpPr>
        <p:spPr>
          <a:xfrm>
            <a:off x="7237470" y="2014064"/>
            <a:ext cx="4255200" cy="425580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800"/>
              <a:buNone/>
              <a:defRPr sz="2400" b="1" i="0">
                <a:solidFill>
                  <a:srgbClr val="59BCC7"/>
                </a:solidFill>
                <a:latin typeface="Bebas Neue"/>
                <a:ea typeface="Bebas Neue"/>
                <a:cs typeface="Bebas Neue"/>
                <a:sym typeface="Bebas Neue"/>
              </a:defRPr>
            </a:lvl1pPr>
            <a:lvl2pPr marL="914400" lvl="1" indent="-228600" algn="l">
              <a:spcBef>
                <a:spcPts val="0"/>
              </a:spcBef>
              <a:spcAft>
                <a:spcPts val="0"/>
              </a:spcAft>
              <a:buSzPts val="800"/>
              <a:buNone/>
              <a:defRPr/>
            </a:lvl2pPr>
            <a:lvl3pPr marL="1371600" lvl="2" indent="-228600" algn="l">
              <a:spcBef>
                <a:spcPts val="0"/>
              </a:spcBef>
              <a:spcAft>
                <a:spcPts val="0"/>
              </a:spcAft>
              <a:buSzPts val="800"/>
              <a:buNone/>
              <a:defRPr/>
            </a:lvl3pPr>
            <a:lvl4pPr marL="1828800" lvl="3" indent="-228600" algn="l">
              <a:spcBef>
                <a:spcPts val="0"/>
              </a:spcBef>
              <a:spcAft>
                <a:spcPts val="0"/>
              </a:spcAft>
              <a:buSzPts val="800"/>
              <a:buNone/>
              <a:defRPr/>
            </a:lvl4pPr>
            <a:lvl5pPr marL="2286000" lvl="4" indent="-228600" algn="l">
              <a:spcBef>
                <a:spcPts val="0"/>
              </a:spcBef>
              <a:spcAft>
                <a:spcPts val="0"/>
              </a:spcAft>
              <a:buSzPts val="800"/>
              <a:buNone/>
              <a:defRPr/>
            </a:lvl5pPr>
            <a:lvl6pPr marL="2743200" lvl="5" indent="-228600" algn="l">
              <a:spcBef>
                <a:spcPts val="0"/>
              </a:spcBef>
              <a:spcAft>
                <a:spcPts val="0"/>
              </a:spcAft>
              <a:buSzPts val="800"/>
              <a:buNone/>
              <a:defRPr/>
            </a:lvl6pPr>
            <a:lvl7pPr marL="3200400" lvl="6" indent="-228600" algn="l">
              <a:spcBef>
                <a:spcPts val="0"/>
              </a:spcBef>
              <a:spcAft>
                <a:spcPts val="0"/>
              </a:spcAft>
              <a:buSzPts val="800"/>
              <a:buNone/>
              <a:defRPr/>
            </a:lvl7pPr>
            <a:lvl8pPr marL="3657600" lvl="7" indent="-228600" algn="l">
              <a:spcBef>
                <a:spcPts val="0"/>
              </a:spcBef>
              <a:spcAft>
                <a:spcPts val="0"/>
              </a:spcAft>
              <a:buSzPts val="800"/>
              <a:buNone/>
              <a:defRPr/>
            </a:lvl8pPr>
            <a:lvl9pPr marL="4114800" lvl="8" indent="-228600" algn="l">
              <a:spcBef>
                <a:spcPts val="0"/>
              </a:spcBef>
              <a:spcAft>
                <a:spcPts val="0"/>
              </a:spcAft>
              <a:buSzPts val="800"/>
              <a:buNone/>
              <a:defRPr/>
            </a:lvl9pPr>
          </a:lstStyle>
          <a:p>
            <a:endParaRPr/>
          </a:p>
        </p:txBody>
      </p:sp>
      <p:sp>
        <p:nvSpPr>
          <p:cNvPr id="212" name="Google Shape;212;p35"/>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3" name="Google Shape;213;p35"/>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4" name="Google Shape;214;p35"/>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15"/>
        <p:cNvGrpSpPr/>
        <p:nvPr/>
      </p:nvGrpSpPr>
      <p:grpSpPr>
        <a:xfrm>
          <a:off x="0" y="0"/>
          <a:ext cx="0" cy="0"/>
          <a:chOff x="0" y="0"/>
          <a:chExt cx="0" cy="0"/>
        </a:xfrm>
      </p:grpSpPr>
      <p:sp>
        <p:nvSpPr>
          <p:cNvPr id="216" name="Google Shape;216;p36"/>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7" name="Google Shape;217;p36"/>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8" name="Google Shape;218;p36"/>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19"/>
        <p:cNvGrpSpPr/>
        <p:nvPr/>
      </p:nvGrpSpPr>
      <p:grpSpPr>
        <a:xfrm>
          <a:off x="0" y="0"/>
          <a:ext cx="0" cy="0"/>
          <a:chOff x="0" y="0"/>
          <a:chExt cx="0" cy="0"/>
        </a:xfrm>
      </p:grpSpPr>
      <p:sp>
        <p:nvSpPr>
          <p:cNvPr id="220" name="Google Shape;220;p37"/>
          <p:cNvSpPr txBox="1">
            <a:spLocks noGrp="1"/>
          </p:cNvSpPr>
          <p:nvPr>
            <p:ph type="ctrTitle"/>
          </p:nvPr>
        </p:nvSpPr>
        <p:spPr>
          <a:xfrm>
            <a:off x="914400" y="2125980"/>
            <a:ext cx="10363200" cy="14403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21" name="Google Shape;221;p37"/>
          <p:cNvSpPr txBox="1">
            <a:spLocks noGrp="1"/>
          </p:cNvSpPr>
          <p:nvPr>
            <p:ph type="subTitle" idx="1"/>
          </p:nvPr>
        </p:nvSpPr>
        <p:spPr>
          <a:xfrm>
            <a:off x="1828800" y="3840480"/>
            <a:ext cx="8534400" cy="2286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1500" b="0" i="0">
                <a:solidFill>
                  <a:srgbClr val="464646"/>
                </a:solidFill>
                <a:latin typeface="Roboto"/>
                <a:ea typeface="Roboto"/>
                <a:cs typeface="Roboto"/>
                <a:sym typeface="Roboto"/>
              </a:defRPr>
            </a:lvl1pPr>
            <a:lvl2pPr lvl="1" algn="l">
              <a:spcBef>
                <a:spcPts val="0"/>
              </a:spcBef>
              <a:spcAft>
                <a:spcPts val="0"/>
              </a:spcAft>
              <a:buSzPts val="800"/>
              <a:buNone/>
              <a:defRPr/>
            </a:lvl2pPr>
            <a:lvl3pPr lvl="2" algn="l">
              <a:spcBef>
                <a:spcPts val="0"/>
              </a:spcBef>
              <a:spcAft>
                <a:spcPts val="0"/>
              </a:spcAft>
              <a:buSzPts val="800"/>
              <a:buNone/>
              <a:defRPr/>
            </a:lvl3pPr>
            <a:lvl4pPr lvl="3" algn="l">
              <a:spcBef>
                <a:spcPts val="0"/>
              </a:spcBef>
              <a:spcAft>
                <a:spcPts val="0"/>
              </a:spcAft>
              <a:buSzPts val="800"/>
              <a:buNone/>
              <a:defRPr/>
            </a:lvl4pPr>
            <a:lvl5pPr lvl="4" algn="l">
              <a:spcBef>
                <a:spcPts val="0"/>
              </a:spcBef>
              <a:spcAft>
                <a:spcPts val="0"/>
              </a:spcAft>
              <a:buSzPts val="800"/>
              <a:buNone/>
              <a:defRPr/>
            </a:lvl5pPr>
            <a:lvl6pPr lvl="5" algn="l">
              <a:spcBef>
                <a:spcPts val="0"/>
              </a:spcBef>
              <a:spcAft>
                <a:spcPts val="0"/>
              </a:spcAft>
              <a:buSzPts val="800"/>
              <a:buNone/>
              <a:defRPr/>
            </a:lvl6pPr>
            <a:lvl7pPr lvl="6" algn="l">
              <a:spcBef>
                <a:spcPts val="0"/>
              </a:spcBef>
              <a:spcAft>
                <a:spcPts val="0"/>
              </a:spcAft>
              <a:buSzPts val="800"/>
              <a:buNone/>
              <a:defRPr/>
            </a:lvl7pPr>
            <a:lvl8pPr lvl="7" algn="l">
              <a:spcBef>
                <a:spcPts val="0"/>
              </a:spcBef>
              <a:spcAft>
                <a:spcPts val="0"/>
              </a:spcAft>
              <a:buSzPts val="800"/>
              <a:buNone/>
              <a:defRPr/>
            </a:lvl8pPr>
            <a:lvl9pPr lvl="8" algn="l">
              <a:spcBef>
                <a:spcPts val="0"/>
              </a:spcBef>
              <a:spcAft>
                <a:spcPts val="0"/>
              </a:spcAft>
              <a:buSzPts val="800"/>
              <a:buNone/>
              <a:defRPr/>
            </a:lvl9pPr>
          </a:lstStyle>
          <a:p>
            <a:endParaRPr/>
          </a:p>
        </p:txBody>
      </p:sp>
      <p:sp>
        <p:nvSpPr>
          <p:cNvPr id="222" name="Google Shape;222;p37"/>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23" name="Google Shape;223;p37"/>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24" name="Google Shape;224;p37"/>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5"/>
        <p:cNvGrpSpPr/>
        <p:nvPr/>
      </p:nvGrpSpPr>
      <p:grpSpPr>
        <a:xfrm>
          <a:off x="0" y="0"/>
          <a:ext cx="0" cy="0"/>
          <a:chOff x="0" y="0"/>
          <a:chExt cx="0" cy="0"/>
        </a:xfrm>
      </p:grpSpPr>
      <p:sp>
        <p:nvSpPr>
          <p:cNvPr id="226" name="Google Shape;226;p38"/>
          <p:cNvSpPr txBox="1">
            <a:spLocks noGrp="1"/>
          </p:cNvSpPr>
          <p:nvPr>
            <p:ph type="title"/>
          </p:nvPr>
        </p:nvSpPr>
        <p:spPr>
          <a:xfrm>
            <a:off x="415600" y="593367"/>
            <a:ext cx="11360700" cy="763500"/>
          </a:xfrm>
          <a:prstGeom prst="rect">
            <a:avLst/>
          </a:prstGeom>
        </p:spPr>
        <p:txBody>
          <a:bodyPr spcFirstLastPara="1" wrap="square" lIns="0" tIns="0" rIns="0" bIns="0" anchor="t" anchorCtr="0">
            <a:spAutoFit/>
          </a:bodyPr>
          <a:lstStyle>
            <a:lvl1pPr lvl="0">
              <a:spcBef>
                <a:spcPts val="0"/>
              </a:spcBef>
              <a:spcAft>
                <a:spcPts val="0"/>
              </a:spcAft>
              <a:buSzPts val="800"/>
              <a:buNon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27" name="Google Shape;227;p38"/>
          <p:cNvSpPr txBox="1">
            <a:spLocks noGrp="1"/>
          </p:cNvSpPr>
          <p:nvPr>
            <p:ph type="body" idx="1"/>
          </p:nvPr>
        </p:nvSpPr>
        <p:spPr>
          <a:xfrm>
            <a:off x="415600" y="1536633"/>
            <a:ext cx="11360700" cy="4555200"/>
          </a:xfrm>
          <a:prstGeom prst="rect">
            <a:avLst/>
          </a:prstGeom>
        </p:spPr>
        <p:txBody>
          <a:bodyPr spcFirstLastPara="1" wrap="square" lIns="0" tIns="0" rIns="0" bIns="0" anchor="t" anchorCtr="0">
            <a:spAutoFit/>
          </a:bodyPr>
          <a:lstStyle>
            <a:lvl1pPr marL="457200" lvl="0" indent="-228600">
              <a:spcBef>
                <a:spcPts val="0"/>
              </a:spcBef>
              <a:spcAft>
                <a:spcPts val="0"/>
              </a:spcAft>
              <a:buSzPts val="800"/>
              <a:buNone/>
              <a:defRPr/>
            </a:lvl1pPr>
            <a:lvl2pPr marL="914400" lvl="1" indent="-228600">
              <a:spcBef>
                <a:spcPts val="0"/>
              </a:spcBef>
              <a:spcAft>
                <a:spcPts val="0"/>
              </a:spcAft>
              <a:buSzPts val="800"/>
              <a:buNone/>
              <a:defRPr/>
            </a:lvl2pPr>
            <a:lvl3pPr marL="1371600" lvl="2" indent="-228600">
              <a:spcBef>
                <a:spcPts val="0"/>
              </a:spcBef>
              <a:spcAft>
                <a:spcPts val="0"/>
              </a:spcAft>
              <a:buSzPts val="800"/>
              <a:buNone/>
              <a:defRPr/>
            </a:lvl3pPr>
            <a:lvl4pPr marL="1828800" lvl="3" indent="-228600">
              <a:spcBef>
                <a:spcPts val="0"/>
              </a:spcBef>
              <a:spcAft>
                <a:spcPts val="0"/>
              </a:spcAft>
              <a:buSzPts val="800"/>
              <a:buNone/>
              <a:defRPr/>
            </a:lvl4pPr>
            <a:lvl5pPr marL="2286000" lvl="4" indent="-228600">
              <a:spcBef>
                <a:spcPts val="0"/>
              </a:spcBef>
              <a:spcAft>
                <a:spcPts val="0"/>
              </a:spcAft>
              <a:buSzPts val="800"/>
              <a:buNone/>
              <a:defRPr/>
            </a:lvl5pPr>
            <a:lvl6pPr marL="2743200" lvl="5" indent="-228600">
              <a:spcBef>
                <a:spcPts val="0"/>
              </a:spcBef>
              <a:spcAft>
                <a:spcPts val="0"/>
              </a:spcAft>
              <a:buSzPts val="800"/>
              <a:buNone/>
              <a:defRPr/>
            </a:lvl6pPr>
            <a:lvl7pPr marL="3200400" lvl="6" indent="-228600">
              <a:spcBef>
                <a:spcPts val="0"/>
              </a:spcBef>
              <a:spcAft>
                <a:spcPts val="0"/>
              </a:spcAft>
              <a:buSzPts val="800"/>
              <a:buNone/>
              <a:defRPr/>
            </a:lvl7pPr>
            <a:lvl8pPr marL="3657600" lvl="7" indent="-228600">
              <a:spcBef>
                <a:spcPts val="0"/>
              </a:spcBef>
              <a:spcAft>
                <a:spcPts val="0"/>
              </a:spcAft>
              <a:buSzPts val="800"/>
              <a:buNone/>
              <a:defRPr/>
            </a:lvl8pPr>
            <a:lvl9pPr marL="4114800" lvl="8" indent="-228600">
              <a:spcBef>
                <a:spcPts val="0"/>
              </a:spcBef>
              <a:spcAft>
                <a:spcPts val="0"/>
              </a:spcAft>
              <a:buSzPts val="800"/>
              <a:buNone/>
              <a:defRPr/>
            </a:lvl9pPr>
          </a:lstStyle>
          <a:p>
            <a:endParaRPr/>
          </a:p>
        </p:txBody>
      </p:sp>
      <p:sp>
        <p:nvSpPr>
          <p:cNvPr id="228" name="Google Shape;228;p38"/>
          <p:cNvSpPr txBox="1">
            <a:spLocks noGrp="1"/>
          </p:cNvSpPr>
          <p:nvPr>
            <p:ph type="sldNum" idx="12"/>
          </p:nvPr>
        </p:nvSpPr>
        <p:spPr>
          <a:xfrm>
            <a:off x="11296610" y="6217622"/>
            <a:ext cx="731700" cy="169200"/>
          </a:xfrm>
          <a:prstGeom prst="rect">
            <a:avLst/>
          </a:prstGeom>
        </p:spPr>
        <p:txBody>
          <a:bodyPr spcFirstLastPara="1" wrap="square" lIns="0" tIns="0" rIns="0" bIns="0" anchor="t"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9"/>
        <p:cNvGrpSpPr/>
        <p:nvPr/>
      </p:nvGrpSpPr>
      <p:grpSpPr>
        <a:xfrm>
          <a:off x="0" y="0"/>
          <a:ext cx="0" cy="0"/>
          <a:chOff x="0" y="0"/>
          <a:chExt cx="0" cy="0"/>
        </a:xfrm>
      </p:grpSpPr>
      <p:sp>
        <p:nvSpPr>
          <p:cNvPr id="230" name="Google Shape;230;p39"/>
          <p:cNvSpPr txBox="1"/>
          <p:nvPr/>
        </p:nvSpPr>
        <p:spPr>
          <a:xfrm>
            <a:off x="-9714" y="-9714"/>
            <a:ext cx="12239700" cy="894300"/>
          </a:xfrm>
          <a:prstGeom prst="rect">
            <a:avLst/>
          </a:prstGeom>
          <a:solidFill>
            <a:srgbClr val="4DACBF"/>
          </a:solidFill>
          <a:ln>
            <a:noFill/>
          </a:ln>
        </p:spPr>
        <p:txBody>
          <a:bodyPr spcFirstLastPara="1" wrap="square" lIns="121900" tIns="121900" rIns="121900" bIns="121900" anchor="t" anchorCtr="0">
            <a:noAutofit/>
          </a:bodyPr>
          <a:lstStyle/>
          <a:p>
            <a:pPr marL="0" lvl="0" indent="0" algn="ctr" rtl="0">
              <a:spcBef>
                <a:spcPts val="0"/>
              </a:spcBef>
              <a:spcAft>
                <a:spcPts val="0"/>
              </a:spcAft>
              <a:buNone/>
            </a:pPr>
            <a:endParaRPr sz="3700">
              <a:solidFill>
                <a:srgbClr val="FFFFFF"/>
              </a:solidFill>
              <a:latin typeface="Poppins"/>
              <a:ea typeface="Poppins"/>
              <a:cs typeface="Poppins"/>
              <a:sym typeface="Poppins"/>
            </a:endParaRPr>
          </a:p>
        </p:txBody>
      </p:sp>
      <p:pic>
        <p:nvPicPr>
          <p:cNvPr id="231" name="Google Shape;231;p39"/>
          <p:cNvPicPr preferRelativeResize="0"/>
          <p:nvPr/>
        </p:nvPicPr>
        <p:blipFill>
          <a:blip r:embed="rId2">
            <a:alphaModFix/>
          </a:blip>
          <a:stretch>
            <a:fillRect/>
          </a:stretch>
        </p:blipFill>
        <p:spPr>
          <a:xfrm>
            <a:off x="10537900" y="6482133"/>
            <a:ext cx="1511699" cy="338700"/>
          </a:xfrm>
          <a:prstGeom prst="rect">
            <a:avLst/>
          </a:prstGeom>
          <a:noFill/>
          <a:ln>
            <a:noFill/>
          </a:ln>
        </p:spPr>
      </p:pic>
      <p:sp>
        <p:nvSpPr>
          <p:cNvPr id="232" name="Google Shape;232;p39"/>
          <p:cNvSpPr txBox="1">
            <a:spLocks noGrp="1"/>
          </p:cNvSpPr>
          <p:nvPr>
            <p:ph type="title"/>
          </p:nvPr>
        </p:nvSpPr>
        <p:spPr>
          <a:xfrm>
            <a:off x="2363800" y="39433"/>
            <a:ext cx="7464300" cy="584100"/>
          </a:xfrm>
          <a:prstGeom prst="rect">
            <a:avLst/>
          </a:prstGeom>
        </p:spPr>
        <p:txBody>
          <a:bodyPr spcFirstLastPara="1" wrap="square" lIns="0" tIns="0" rIns="0" bIns="0" anchor="t" anchorCtr="0">
            <a:spAutoFit/>
          </a:bodyPr>
          <a:lstStyle>
            <a:lvl1pPr lvl="0" algn="ctr">
              <a:spcBef>
                <a:spcPts val="0"/>
              </a:spcBef>
              <a:spcAft>
                <a:spcPts val="0"/>
              </a:spcAft>
              <a:buClr>
                <a:srgbClr val="FFFFFF"/>
              </a:buClr>
              <a:buSzPts val="800"/>
              <a:buNone/>
              <a:defRPr b="0">
                <a:solidFill>
                  <a:srgbClr val="FFFFFF"/>
                </a:solidFill>
              </a:defRPr>
            </a:lvl1pPr>
            <a:lvl2pPr lvl="1" algn="ctr">
              <a:spcBef>
                <a:spcPts val="0"/>
              </a:spcBef>
              <a:spcAft>
                <a:spcPts val="0"/>
              </a:spcAft>
              <a:buSzPts val="800"/>
              <a:buNone/>
              <a:defRPr/>
            </a:lvl2pPr>
            <a:lvl3pPr lvl="2" algn="ctr">
              <a:spcBef>
                <a:spcPts val="0"/>
              </a:spcBef>
              <a:spcAft>
                <a:spcPts val="0"/>
              </a:spcAft>
              <a:buSzPts val="800"/>
              <a:buNone/>
              <a:defRPr/>
            </a:lvl3pPr>
            <a:lvl4pPr lvl="3" algn="ctr">
              <a:spcBef>
                <a:spcPts val="0"/>
              </a:spcBef>
              <a:spcAft>
                <a:spcPts val="0"/>
              </a:spcAft>
              <a:buSzPts val="800"/>
              <a:buNone/>
              <a:defRPr/>
            </a:lvl4pPr>
            <a:lvl5pPr lvl="4" algn="ctr">
              <a:spcBef>
                <a:spcPts val="0"/>
              </a:spcBef>
              <a:spcAft>
                <a:spcPts val="0"/>
              </a:spcAft>
              <a:buSzPts val="800"/>
              <a:buNone/>
              <a:defRPr/>
            </a:lvl5pPr>
            <a:lvl6pPr lvl="5" algn="ctr">
              <a:spcBef>
                <a:spcPts val="0"/>
              </a:spcBef>
              <a:spcAft>
                <a:spcPts val="0"/>
              </a:spcAft>
              <a:buSzPts val="800"/>
              <a:buNone/>
              <a:defRPr/>
            </a:lvl6pPr>
            <a:lvl7pPr lvl="6" algn="ctr">
              <a:spcBef>
                <a:spcPts val="0"/>
              </a:spcBef>
              <a:spcAft>
                <a:spcPts val="0"/>
              </a:spcAft>
              <a:buSzPts val="800"/>
              <a:buNone/>
              <a:defRPr/>
            </a:lvl7pPr>
            <a:lvl8pPr lvl="7" algn="ctr">
              <a:spcBef>
                <a:spcPts val="0"/>
              </a:spcBef>
              <a:spcAft>
                <a:spcPts val="0"/>
              </a:spcAft>
              <a:buSzPts val="800"/>
              <a:buNone/>
              <a:defRPr/>
            </a:lvl8pPr>
            <a:lvl9pPr lvl="8" algn="ctr">
              <a:spcBef>
                <a:spcPts val="0"/>
              </a:spcBef>
              <a:spcAft>
                <a:spcPts val="0"/>
              </a:spcAft>
              <a:buSzPts val="800"/>
              <a:buNone/>
              <a:defRPr/>
            </a:lvl9pPr>
          </a:lstStyle>
          <a:p>
            <a:endParaRPr/>
          </a:p>
        </p:txBody>
      </p:sp>
      <p:sp>
        <p:nvSpPr>
          <p:cNvPr id="233" name="Google Shape;233;p39"/>
          <p:cNvSpPr txBox="1">
            <a:spLocks noGrp="1"/>
          </p:cNvSpPr>
          <p:nvPr>
            <p:ph type="body" idx="1"/>
          </p:nvPr>
        </p:nvSpPr>
        <p:spPr>
          <a:xfrm>
            <a:off x="505133" y="1170433"/>
            <a:ext cx="11374800" cy="5148300"/>
          </a:xfrm>
          <a:prstGeom prst="rect">
            <a:avLst/>
          </a:prstGeom>
        </p:spPr>
        <p:txBody>
          <a:bodyPr spcFirstLastPara="1" wrap="square" lIns="0" tIns="0" rIns="0" bIns="0" anchor="t" anchorCtr="0">
            <a:spAutoFit/>
          </a:bodyPr>
          <a:lstStyle>
            <a:lvl1pPr marL="457200" lvl="0" indent="-228600">
              <a:spcBef>
                <a:spcPts val="0"/>
              </a:spcBef>
              <a:spcAft>
                <a:spcPts val="0"/>
              </a:spcAft>
              <a:buSzPts val="800"/>
              <a:buNone/>
              <a:defRPr/>
            </a:lvl1pPr>
            <a:lvl2pPr marL="914400" lvl="1" indent="-228600">
              <a:spcBef>
                <a:spcPts val="0"/>
              </a:spcBef>
              <a:spcAft>
                <a:spcPts val="0"/>
              </a:spcAft>
              <a:buSzPts val="800"/>
              <a:buNone/>
              <a:defRPr/>
            </a:lvl2pPr>
            <a:lvl3pPr marL="1371600" lvl="2" indent="-228600">
              <a:spcBef>
                <a:spcPts val="0"/>
              </a:spcBef>
              <a:spcAft>
                <a:spcPts val="0"/>
              </a:spcAft>
              <a:buSzPts val="800"/>
              <a:buNone/>
              <a:defRPr/>
            </a:lvl3pPr>
            <a:lvl4pPr marL="1828800" lvl="3" indent="-228600">
              <a:spcBef>
                <a:spcPts val="0"/>
              </a:spcBef>
              <a:spcAft>
                <a:spcPts val="0"/>
              </a:spcAft>
              <a:buSzPts val="800"/>
              <a:buNone/>
              <a:defRPr/>
            </a:lvl4pPr>
            <a:lvl5pPr marL="2286000" lvl="4" indent="-228600">
              <a:spcBef>
                <a:spcPts val="0"/>
              </a:spcBef>
              <a:spcAft>
                <a:spcPts val="0"/>
              </a:spcAft>
              <a:buSzPts val="800"/>
              <a:buNone/>
              <a:defRPr/>
            </a:lvl5pPr>
            <a:lvl6pPr marL="2743200" lvl="5" indent="-228600">
              <a:spcBef>
                <a:spcPts val="0"/>
              </a:spcBef>
              <a:spcAft>
                <a:spcPts val="0"/>
              </a:spcAft>
              <a:buSzPts val="800"/>
              <a:buNone/>
              <a:defRPr/>
            </a:lvl6pPr>
            <a:lvl7pPr marL="3200400" lvl="6" indent="-228600">
              <a:spcBef>
                <a:spcPts val="0"/>
              </a:spcBef>
              <a:spcAft>
                <a:spcPts val="0"/>
              </a:spcAft>
              <a:buSzPts val="800"/>
              <a:buNone/>
              <a:defRPr/>
            </a:lvl7pPr>
            <a:lvl8pPr marL="3657600" lvl="7" indent="-228600">
              <a:spcBef>
                <a:spcPts val="0"/>
              </a:spcBef>
              <a:spcAft>
                <a:spcPts val="0"/>
              </a:spcAft>
              <a:buSzPts val="800"/>
              <a:buNone/>
              <a:defRPr/>
            </a:lvl8pPr>
            <a:lvl9pPr marL="4114800" lvl="8" indent="-228600">
              <a:spcBef>
                <a:spcPts val="0"/>
              </a:spcBef>
              <a:spcAft>
                <a:spcPts val="0"/>
              </a:spcAft>
              <a:buSzPts val="800"/>
              <a:buNone/>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234"/>
        <p:cNvGrpSpPr/>
        <p:nvPr/>
      </p:nvGrpSpPr>
      <p:grpSpPr>
        <a:xfrm>
          <a:off x="0" y="0"/>
          <a:ext cx="0" cy="0"/>
          <a:chOff x="0" y="0"/>
          <a:chExt cx="0" cy="0"/>
        </a:xfrm>
      </p:grpSpPr>
      <p:sp>
        <p:nvSpPr>
          <p:cNvPr id="235" name="Google Shape;235;p40"/>
          <p:cNvSpPr txBox="1"/>
          <p:nvPr/>
        </p:nvSpPr>
        <p:spPr>
          <a:xfrm>
            <a:off x="0" y="0"/>
            <a:ext cx="12192000" cy="963300"/>
          </a:xfrm>
          <a:prstGeom prst="rect">
            <a:avLst/>
          </a:prstGeom>
          <a:solidFill>
            <a:srgbClr val="286477"/>
          </a:solidFill>
          <a:ln>
            <a:noFill/>
          </a:ln>
        </p:spPr>
        <p:txBody>
          <a:bodyPr spcFirstLastPara="1" wrap="square" lIns="121900" tIns="121900" rIns="121900" bIns="121900" anchor="t" anchorCtr="0">
            <a:noAutofit/>
          </a:bodyPr>
          <a:lstStyle/>
          <a:p>
            <a:pPr marL="0" lvl="0" indent="0" algn="ctr" rtl="0">
              <a:spcBef>
                <a:spcPts val="0"/>
              </a:spcBef>
              <a:spcAft>
                <a:spcPts val="0"/>
              </a:spcAft>
              <a:buNone/>
            </a:pPr>
            <a:endParaRPr sz="3700">
              <a:solidFill>
                <a:srgbClr val="FFFFFF"/>
              </a:solidFill>
              <a:latin typeface="Poppins"/>
              <a:ea typeface="Poppins"/>
              <a:cs typeface="Poppins"/>
              <a:sym typeface="Poppins"/>
            </a:endParaRPr>
          </a:p>
        </p:txBody>
      </p:sp>
      <p:sp>
        <p:nvSpPr>
          <p:cNvPr id="236" name="Google Shape;236;p40"/>
          <p:cNvSpPr txBox="1">
            <a:spLocks noGrp="1"/>
          </p:cNvSpPr>
          <p:nvPr>
            <p:ph type="title"/>
          </p:nvPr>
        </p:nvSpPr>
        <p:spPr>
          <a:xfrm>
            <a:off x="2363800" y="39433"/>
            <a:ext cx="7464300" cy="584100"/>
          </a:xfrm>
          <a:prstGeom prst="rect">
            <a:avLst/>
          </a:prstGeom>
        </p:spPr>
        <p:txBody>
          <a:bodyPr spcFirstLastPara="1" wrap="square" lIns="0" tIns="0" rIns="0" bIns="0" anchor="t" anchorCtr="0">
            <a:spAutoFit/>
          </a:bodyPr>
          <a:lstStyle>
            <a:lvl1pPr lvl="0" algn="ctr">
              <a:spcBef>
                <a:spcPts val="0"/>
              </a:spcBef>
              <a:spcAft>
                <a:spcPts val="0"/>
              </a:spcAft>
              <a:buClr>
                <a:srgbClr val="FFFFFF"/>
              </a:buClr>
              <a:buSzPts val="800"/>
              <a:buNone/>
              <a:defRPr b="0">
                <a:solidFill>
                  <a:srgbClr val="FFFFFF"/>
                </a:solidFill>
              </a:defRPr>
            </a:lvl1pPr>
            <a:lvl2pPr lvl="1" algn="ctr">
              <a:spcBef>
                <a:spcPts val="0"/>
              </a:spcBef>
              <a:spcAft>
                <a:spcPts val="0"/>
              </a:spcAft>
              <a:buSzPts val="800"/>
              <a:buNone/>
              <a:defRPr/>
            </a:lvl2pPr>
            <a:lvl3pPr lvl="2" algn="ctr">
              <a:spcBef>
                <a:spcPts val="0"/>
              </a:spcBef>
              <a:spcAft>
                <a:spcPts val="0"/>
              </a:spcAft>
              <a:buSzPts val="800"/>
              <a:buNone/>
              <a:defRPr/>
            </a:lvl3pPr>
            <a:lvl4pPr lvl="3" algn="ctr">
              <a:spcBef>
                <a:spcPts val="0"/>
              </a:spcBef>
              <a:spcAft>
                <a:spcPts val="0"/>
              </a:spcAft>
              <a:buSzPts val="800"/>
              <a:buNone/>
              <a:defRPr/>
            </a:lvl4pPr>
            <a:lvl5pPr lvl="4" algn="ctr">
              <a:spcBef>
                <a:spcPts val="0"/>
              </a:spcBef>
              <a:spcAft>
                <a:spcPts val="0"/>
              </a:spcAft>
              <a:buSzPts val="800"/>
              <a:buNone/>
              <a:defRPr/>
            </a:lvl5pPr>
            <a:lvl6pPr lvl="5" algn="ctr">
              <a:spcBef>
                <a:spcPts val="0"/>
              </a:spcBef>
              <a:spcAft>
                <a:spcPts val="0"/>
              </a:spcAft>
              <a:buSzPts val="800"/>
              <a:buNone/>
              <a:defRPr/>
            </a:lvl6pPr>
            <a:lvl7pPr lvl="6" algn="ctr">
              <a:spcBef>
                <a:spcPts val="0"/>
              </a:spcBef>
              <a:spcAft>
                <a:spcPts val="0"/>
              </a:spcAft>
              <a:buSzPts val="800"/>
              <a:buNone/>
              <a:defRPr/>
            </a:lvl7pPr>
            <a:lvl8pPr lvl="7" algn="ctr">
              <a:spcBef>
                <a:spcPts val="0"/>
              </a:spcBef>
              <a:spcAft>
                <a:spcPts val="0"/>
              </a:spcAft>
              <a:buSzPts val="800"/>
              <a:buNone/>
              <a:defRPr/>
            </a:lvl8pPr>
            <a:lvl9pPr lvl="8" algn="ctr">
              <a:spcBef>
                <a:spcPts val="0"/>
              </a:spcBef>
              <a:spcAft>
                <a:spcPts val="0"/>
              </a:spcAft>
              <a:buSzPts val="800"/>
              <a:buNone/>
              <a:defRPr/>
            </a:lvl9pPr>
          </a:lstStyle>
          <a:p>
            <a:endParaRPr/>
          </a:p>
        </p:txBody>
      </p:sp>
      <p:sp>
        <p:nvSpPr>
          <p:cNvPr id="237" name="Google Shape;237;p40"/>
          <p:cNvSpPr txBox="1">
            <a:spLocks noGrp="1"/>
          </p:cNvSpPr>
          <p:nvPr>
            <p:ph type="subTitle" idx="1"/>
          </p:nvPr>
        </p:nvSpPr>
        <p:spPr>
          <a:xfrm>
            <a:off x="192800" y="1017717"/>
            <a:ext cx="9743100" cy="466500"/>
          </a:xfrm>
          <a:prstGeom prst="rect">
            <a:avLst/>
          </a:prstGeom>
        </p:spPr>
        <p:txBody>
          <a:bodyPr spcFirstLastPara="1" wrap="square" lIns="0" tIns="0" rIns="0" bIns="0" anchor="t" anchorCtr="0">
            <a:spAutoFit/>
          </a:bodyPr>
          <a:lstStyle>
            <a:lvl1pPr lvl="0">
              <a:spcBef>
                <a:spcPts val="0"/>
              </a:spcBef>
              <a:spcAft>
                <a:spcPts val="0"/>
              </a:spcAft>
              <a:buClr>
                <a:srgbClr val="E6524B"/>
              </a:buClr>
              <a:buSzPts val="800"/>
              <a:buNone/>
              <a:defRPr>
                <a:solidFill>
                  <a:srgbClr val="E6524B"/>
                </a:solidFill>
              </a:defRPr>
            </a:lvl1pPr>
            <a:lvl2pPr lvl="1">
              <a:spcBef>
                <a:spcPts val="0"/>
              </a:spcBef>
              <a:spcAft>
                <a:spcPts val="0"/>
              </a:spcAft>
              <a:buClr>
                <a:srgbClr val="E6524B"/>
              </a:buClr>
              <a:buSzPts val="800"/>
              <a:buNone/>
              <a:defRPr>
                <a:solidFill>
                  <a:srgbClr val="E6524B"/>
                </a:solidFill>
              </a:defRPr>
            </a:lvl2pPr>
            <a:lvl3pPr lvl="2">
              <a:spcBef>
                <a:spcPts val="0"/>
              </a:spcBef>
              <a:spcAft>
                <a:spcPts val="0"/>
              </a:spcAft>
              <a:buClr>
                <a:srgbClr val="E6524B"/>
              </a:buClr>
              <a:buSzPts val="800"/>
              <a:buNone/>
              <a:defRPr>
                <a:solidFill>
                  <a:srgbClr val="E6524B"/>
                </a:solidFill>
              </a:defRPr>
            </a:lvl3pPr>
            <a:lvl4pPr lvl="3">
              <a:spcBef>
                <a:spcPts val="0"/>
              </a:spcBef>
              <a:spcAft>
                <a:spcPts val="0"/>
              </a:spcAft>
              <a:buClr>
                <a:srgbClr val="E6524B"/>
              </a:buClr>
              <a:buSzPts val="800"/>
              <a:buNone/>
              <a:defRPr>
                <a:solidFill>
                  <a:srgbClr val="E6524B"/>
                </a:solidFill>
              </a:defRPr>
            </a:lvl4pPr>
            <a:lvl5pPr lvl="4">
              <a:spcBef>
                <a:spcPts val="0"/>
              </a:spcBef>
              <a:spcAft>
                <a:spcPts val="0"/>
              </a:spcAft>
              <a:buClr>
                <a:srgbClr val="E6524B"/>
              </a:buClr>
              <a:buSzPts val="800"/>
              <a:buNone/>
              <a:defRPr>
                <a:solidFill>
                  <a:srgbClr val="E6524B"/>
                </a:solidFill>
              </a:defRPr>
            </a:lvl5pPr>
            <a:lvl6pPr lvl="5">
              <a:spcBef>
                <a:spcPts val="0"/>
              </a:spcBef>
              <a:spcAft>
                <a:spcPts val="0"/>
              </a:spcAft>
              <a:buClr>
                <a:srgbClr val="E6524B"/>
              </a:buClr>
              <a:buSzPts val="800"/>
              <a:buNone/>
              <a:defRPr>
                <a:solidFill>
                  <a:srgbClr val="E6524B"/>
                </a:solidFill>
              </a:defRPr>
            </a:lvl6pPr>
            <a:lvl7pPr lvl="6">
              <a:spcBef>
                <a:spcPts val="0"/>
              </a:spcBef>
              <a:spcAft>
                <a:spcPts val="0"/>
              </a:spcAft>
              <a:buClr>
                <a:srgbClr val="E6524B"/>
              </a:buClr>
              <a:buSzPts val="800"/>
              <a:buNone/>
              <a:defRPr>
                <a:solidFill>
                  <a:srgbClr val="E6524B"/>
                </a:solidFill>
              </a:defRPr>
            </a:lvl7pPr>
            <a:lvl8pPr lvl="7">
              <a:spcBef>
                <a:spcPts val="0"/>
              </a:spcBef>
              <a:spcAft>
                <a:spcPts val="0"/>
              </a:spcAft>
              <a:buClr>
                <a:srgbClr val="E6524B"/>
              </a:buClr>
              <a:buSzPts val="800"/>
              <a:buNone/>
              <a:defRPr>
                <a:solidFill>
                  <a:srgbClr val="E6524B"/>
                </a:solidFill>
              </a:defRPr>
            </a:lvl8pPr>
            <a:lvl9pPr lvl="8">
              <a:spcBef>
                <a:spcPts val="0"/>
              </a:spcBef>
              <a:spcAft>
                <a:spcPts val="0"/>
              </a:spcAft>
              <a:buClr>
                <a:srgbClr val="E6524B"/>
              </a:buClr>
              <a:buSzPts val="800"/>
              <a:buNone/>
              <a:defRPr>
                <a:solidFill>
                  <a:srgbClr val="E6524B"/>
                </a:solidFill>
              </a:defRPr>
            </a:lvl9pPr>
          </a:lstStyle>
          <a:p>
            <a:endParaRPr/>
          </a:p>
        </p:txBody>
      </p:sp>
      <p:pic>
        <p:nvPicPr>
          <p:cNvPr id="238" name="Google Shape;238;p40"/>
          <p:cNvPicPr preferRelativeResize="0"/>
          <p:nvPr/>
        </p:nvPicPr>
        <p:blipFill>
          <a:blip r:embed="rId2">
            <a:alphaModFix/>
          </a:blip>
          <a:stretch>
            <a:fillRect/>
          </a:stretch>
        </p:blipFill>
        <p:spPr>
          <a:xfrm>
            <a:off x="10516500" y="6403733"/>
            <a:ext cx="1511699" cy="338700"/>
          </a:xfrm>
          <a:prstGeom prst="rect">
            <a:avLst/>
          </a:prstGeom>
          <a:noFill/>
          <a:ln>
            <a:noFill/>
          </a:ln>
        </p:spPr>
      </p:pic>
      <p:sp>
        <p:nvSpPr>
          <p:cNvPr id="239" name="Google Shape;239;p40"/>
          <p:cNvSpPr txBox="1">
            <a:spLocks noGrp="1"/>
          </p:cNvSpPr>
          <p:nvPr>
            <p:ph type="sldNum" idx="12"/>
          </p:nvPr>
        </p:nvSpPr>
        <p:spPr>
          <a:xfrm>
            <a:off x="11409045" y="6333134"/>
            <a:ext cx="731700" cy="169200"/>
          </a:xfrm>
          <a:prstGeom prst="rect">
            <a:avLst/>
          </a:prstGeom>
        </p:spPr>
        <p:txBody>
          <a:bodyPr spcFirstLastPara="1" wrap="square" lIns="0" tIns="0" rIns="0" bIns="0" anchor="t"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6"/>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7"/>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7"/>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7"/>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7"/>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7"/>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10"/>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0"/>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5" name="Google Shape;65;p10"/>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1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2"/>
        <p:cNvGrpSpPr/>
        <p:nvPr/>
      </p:nvGrpSpPr>
      <p:grpSpPr>
        <a:xfrm>
          <a:off x="0" y="0"/>
          <a:ext cx="0" cy="0"/>
          <a:chOff x="0" y="0"/>
          <a:chExt cx="0" cy="0"/>
        </a:xfrm>
      </p:grpSpPr>
      <p:sp>
        <p:nvSpPr>
          <p:cNvPr id="103" name="Google Shape;103;p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4" name="Google Shape;104;p1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 name="Google Shape;105;p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6" name="Google Shape;106;p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7" name="Google Shape;107;p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0"/>
        <p:cNvGrpSpPr/>
        <p:nvPr/>
      </p:nvGrpSpPr>
      <p:grpSpPr>
        <a:xfrm>
          <a:off x="0" y="0"/>
          <a:ext cx="0" cy="0"/>
          <a:chOff x="0" y="0"/>
          <a:chExt cx="0" cy="0"/>
        </a:xfrm>
      </p:grpSpPr>
      <p:sp>
        <p:nvSpPr>
          <p:cNvPr id="191" name="Google Shape;191;p32"/>
          <p:cNvSpPr txBox="1">
            <a:spLocks noGrp="1"/>
          </p:cNvSpPr>
          <p:nvPr>
            <p:ph type="title"/>
          </p:nvPr>
        </p:nvSpPr>
        <p:spPr>
          <a:xfrm>
            <a:off x="627298" y="484389"/>
            <a:ext cx="9425100" cy="701100"/>
          </a:xfrm>
          <a:prstGeom prst="rect">
            <a:avLst/>
          </a:prstGeom>
          <a:noFill/>
          <a:ln>
            <a:noFill/>
          </a:ln>
        </p:spPr>
        <p:txBody>
          <a:bodyPr spcFirstLastPara="1" wrap="square" lIns="0" tIns="0" rIns="0" bIns="0" anchor="t" anchorCtr="0">
            <a:spAutoFit/>
          </a:bodyPr>
          <a:lstStyle>
            <a:lvl1pPr marR="0" lvl="0" algn="l">
              <a:spcBef>
                <a:spcPts val="0"/>
              </a:spcBef>
              <a:spcAft>
                <a:spcPts val="0"/>
              </a:spcAft>
              <a:buSzPts val="800"/>
              <a:buNone/>
              <a:defRPr sz="4500" b="1" i="0" u="none" strike="noStrike" cap="none">
                <a:solidFill>
                  <a:srgbClr val="464646"/>
                </a:solidFill>
                <a:latin typeface="Bebas Neue"/>
                <a:ea typeface="Bebas Neue"/>
                <a:cs typeface="Bebas Neue"/>
                <a:sym typeface="Bebas Neue"/>
              </a:defRPr>
            </a:lvl1pPr>
            <a:lvl2pPr lvl="1">
              <a:spcBef>
                <a:spcPts val="0"/>
              </a:spcBef>
              <a:spcAft>
                <a:spcPts val="0"/>
              </a:spcAft>
              <a:buSzPts val="800"/>
              <a:buNone/>
              <a:defRPr sz="1100"/>
            </a:lvl2pPr>
            <a:lvl3pPr lvl="2">
              <a:spcBef>
                <a:spcPts val="0"/>
              </a:spcBef>
              <a:spcAft>
                <a:spcPts val="0"/>
              </a:spcAft>
              <a:buSzPts val="800"/>
              <a:buNone/>
              <a:defRPr sz="1100"/>
            </a:lvl3pPr>
            <a:lvl4pPr lvl="3">
              <a:spcBef>
                <a:spcPts val="0"/>
              </a:spcBef>
              <a:spcAft>
                <a:spcPts val="0"/>
              </a:spcAft>
              <a:buSzPts val="800"/>
              <a:buNone/>
              <a:defRPr sz="1100"/>
            </a:lvl4pPr>
            <a:lvl5pPr lvl="4">
              <a:spcBef>
                <a:spcPts val="0"/>
              </a:spcBef>
              <a:spcAft>
                <a:spcPts val="0"/>
              </a:spcAft>
              <a:buSzPts val="800"/>
              <a:buNone/>
              <a:defRPr sz="1100"/>
            </a:lvl5pPr>
            <a:lvl6pPr lvl="5">
              <a:spcBef>
                <a:spcPts val="0"/>
              </a:spcBef>
              <a:spcAft>
                <a:spcPts val="0"/>
              </a:spcAft>
              <a:buSzPts val="800"/>
              <a:buNone/>
              <a:defRPr sz="1100"/>
            </a:lvl6pPr>
            <a:lvl7pPr lvl="6">
              <a:spcBef>
                <a:spcPts val="0"/>
              </a:spcBef>
              <a:spcAft>
                <a:spcPts val="0"/>
              </a:spcAft>
              <a:buSzPts val="800"/>
              <a:buNone/>
              <a:defRPr sz="1100"/>
            </a:lvl7pPr>
            <a:lvl8pPr lvl="7">
              <a:spcBef>
                <a:spcPts val="0"/>
              </a:spcBef>
              <a:spcAft>
                <a:spcPts val="0"/>
              </a:spcAft>
              <a:buSzPts val="800"/>
              <a:buNone/>
              <a:defRPr sz="1100"/>
            </a:lvl8pPr>
            <a:lvl9pPr lvl="8">
              <a:spcBef>
                <a:spcPts val="0"/>
              </a:spcBef>
              <a:spcAft>
                <a:spcPts val="0"/>
              </a:spcAft>
              <a:buSzPts val="800"/>
              <a:buNone/>
              <a:defRPr sz="1100"/>
            </a:lvl9pPr>
          </a:lstStyle>
          <a:p>
            <a:endParaRPr/>
          </a:p>
        </p:txBody>
      </p:sp>
      <p:sp>
        <p:nvSpPr>
          <p:cNvPr id="192" name="Google Shape;192;p32"/>
          <p:cNvSpPr txBox="1">
            <a:spLocks noGrp="1"/>
          </p:cNvSpPr>
          <p:nvPr>
            <p:ph type="body" idx="1"/>
          </p:nvPr>
        </p:nvSpPr>
        <p:spPr>
          <a:xfrm>
            <a:off x="2887240" y="1511337"/>
            <a:ext cx="8287200" cy="228600"/>
          </a:xfrm>
          <a:prstGeom prst="rect">
            <a:avLst/>
          </a:prstGeom>
          <a:noFill/>
          <a:ln>
            <a:noFill/>
          </a:ln>
        </p:spPr>
        <p:txBody>
          <a:bodyPr spcFirstLastPara="1" wrap="square" lIns="0" tIns="0" rIns="0" bIns="0" anchor="t" anchorCtr="0">
            <a:spAutoFit/>
          </a:bodyPr>
          <a:lstStyle>
            <a:lvl1pPr marL="457200" marR="0" lvl="0" indent="-228600" algn="l">
              <a:spcBef>
                <a:spcPts val="0"/>
              </a:spcBef>
              <a:spcAft>
                <a:spcPts val="0"/>
              </a:spcAft>
              <a:buSzPts val="800"/>
              <a:buNone/>
              <a:defRPr sz="1500" b="0" i="0" u="none" strike="noStrike" cap="none">
                <a:solidFill>
                  <a:srgbClr val="464646"/>
                </a:solidFill>
                <a:latin typeface="Arial"/>
                <a:ea typeface="Arial"/>
                <a:cs typeface="Arial"/>
                <a:sym typeface="Arial"/>
              </a:defRPr>
            </a:lvl1pPr>
            <a:lvl2pPr marL="914400" marR="0" lvl="1" indent="-228600" algn="l">
              <a:spcBef>
                <a:spcPts val="0"/>
              </a:spcBef>
              <a:spcAft>
                <a:spcPts val="0"/>
              </a:spcAft>
              <a:buSzPts val="800"/>
              <a:buNone/>
              <a:defRPr sz="1100" b="0" i="0" u="none" strike="noStrike" cap="none">
                <a:latin typeface="Calibri"/>
                <a:ea typeface="Calibri"/>
                <a:cs typeface="Calibri"/>
                <a:sym typeface="Calibri"/>
              </a:defRPr>
            </a:lvl2pPr>
            <a:lvl3pPr marL="1371600" marR="0" lvl="2" indent="-228600" algn="l">
              <a:spcBef>
                <a:spcPts val="0"/>
              </a:spcBef>
              <a:spcAft>
                <a:spcPts val="0"/>
              </a:spcAft>
              <a:buSzPts val="800"/>
              <a:buNone/>
              <a:defRPr sz="1100" b="0" i="0" u="none" strike="noStrike" cap="none">
                <a:latin typeface="Calibri"/>
                <a:ea typeface="Calibri"/>
                <a:cs typeface="Calibri"/>
                <a:sym typeface="Calibri"/>
              </a:defRPr>
            </a:lvl3pPr>
            <a:lvl4pPr marL="1828800" marR="0" lvl="3" indent="-228600" algn="l">
              <a:spcBef>
                <a:spcPts val="0"/>
              </a:spcBef>
              <a:spcAft>
                <a:spcPts val="0"/>
              </a:spcAft>
              <a:buSzPts val="800"/>
              <a:buNone/>
              <a:defRPr sz="1100" b="0" i="0" u="none" strike="noStrike" cap="none">
                <a:latin typeface="Calibri"/>
                <a:ea typeface="Calibri"/>
                <a:cs typeface="Calibri"/>
                <a:sym typeface="Calibri"/>
              </a:defRPr>
            </a:lvl4pPr>
            <a:lvl5pPr marL="2286000" marR="0" lvl="4" indent="-228600" algn="l">
              <a:spcBef>
                <a:spcPts val="0"/>
              </a:spcBef>
              <a:spcAft>
                <a:spcPts val="0"/>
              </a:spcAft>
              <a:buSzPts val="800"/>
              <a:buNone/>
              <a:defRPr sz="1100" b="0" i="0" u="none" strike="noStrike" cap="none">
                <a:latin typeface="Calibri"/>
                <a:ea typeface="Calibri"/>
                <a:cs typeface="Calibri"/>
                <a:sym typeface="Calibri"/>
              </a:defRPr>
            </a:lvl5pPr>
            <a:lvl6pPr marL="2743200" marR="0" lvl="5" indent="-228600" algn="l">
              <a:spcBef>
                <a:spcPts val="0"/>
              </a:spcBef>
              <a:spcAft>
                <a:spcPts val="0"/>
              </a:spcAft>
              <a:buSzPts val="800"/>
              <a:buNone/>
              <a:defRPr sz="1100" b="0" i="0" u="none" strike="noStrike" cap="none">
                <a:latin typeface="Calibri"/>
                <a:ea typeface="Calibri"/>
                <a:cs typeface="Calibri"/>
                <a:sym typeface="Calibri"/>
              </a:defRPr>
            </a:lvl6pPr>
            <a:lvl7pPr marL="3200400" marR="0" lvl="6" indent="-228600" algn="l">
              <a:spcBef>
                <a:spcPts val="0"/>
              </a:spcBef>
              <a:spcAft>
                <a:spcPts val="0"/>
              </a:spcAft>
              <a:buSzPts val="800"/>
              <a:buNone/>
              <a:defRPr sz="1100" b="0" i="0" u="none" strike="noStrike" cap="none">
                <a:latin typeface="Calibri"/>
                <a:ea typeface="Calibri"/>
                <a:cs typeface="Calibri"/>
                <a:sym typeface="Calibri"/>
              </a:defRPr>
            </a:lvl7pPr>
            <a:lvl8pPr marL="3657600" marR="0" lvl="7" indent="-228600" algn="l">
              <a:spcBef>
                <a:spcPts val="0"/>
              </a:spcBef>
              <a:spcAft>
                <a:spcPts val="0"/>
              </a:spcAft>
              <a:buSzPts val="800"/>
              <a:buNone/>
              <a:defRPr sz="1100" b="0" i="0" u="none" strike="noStrike" cap="none">
                <a:latin typeface="Calibri"/>
                <a:ea typeface="Calibri"/>
                <a:cs typeface="Calibri"/>
                <a:sym typeface="Calibri"/>
              </a:defRPr>
            </a:lvl8pPr>
            <a:lvl9pPr marL="4114800" marR="0" lvl="8" indent="-228600" algn="l">
              <a:spcBef>
                <a:spcPts val="0"/>
              </a:spcBef>
              <a:spcAft>
                <a:spcPts val="0"/>
              </a:spcAft>
              <a:buSzPts val="800"/>
              <a:buNone/>
              <a:defRPr sz="1100" b="0" i="0" u="none" strike="noStrike" cap="none">
                <a:latin typeface="Calibri"/>
                <a:ea typeface="Calibri"/>
                <a:cs typeface="Calibri"/>
                <a:sym typeface="Calibri"/>
              </a:defRPr>
            </a:lvl9pPr>
          </a:lstStyle>
          <a:p>
            <a:endParaRPr/>
          </a:p>
        </p:txBody>
      </p:sp>
      <p:sp>
        <p:nvSpPr>
          <p:cNvPr id="193" name="Google Shape;193;p32"/>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sz="1100">
                <a:solidFill>
                  <a:srgbClr val="888888"/>
                </a:solidFill>
              </a:defRPr>
            </a:lvl1pPr>
            <a:lvl2pPr lvl="1">
              <a:spcBef>
                <a:spcPts val="0"/>
              </a:spcBef>
              <a:spcAft>
                <a:spcPts val="0"/>
              </a:spcAft>
              <a:buSzPts val="800"/>
              <a:buNone/>
              <a:defRPr sz="1100"/>
            </a:lvl2pPr>
            <a:lvl3pPr lvl="2">
              <a:spcBef>
                <a:spcPts val="0"/>
              </a:spcBef>
              <a:spcAft>
                <a:spcPts val="0"/>
              </a:spcAft>
              <a:buSzPts val="800"/>
              <a:buNone/>
              <a:defRPr sz="1100"/>
            </a:lvl3pPr>
            <a:lvl4pPr lvl="3">
              <a:spcBef>
                <a:spcPts val="0"/>
              </a:spcBef>
              <a:spcAft>
                <a:spcPts val="0"/>
              </a:spcAft>
              <a:buSzPts val="800"/>
              <a:buNone/>
              <a:defRPr sz="1100"/>
            </a:lvl4pPr>
            <a:lvl5pPr lvl="4">
              <a:spcBef>
                <a:spcPts val="0"/>
              </a:spcBef>
              <a:spcAft>
                <a:spcPts val="0"/>
              </a:spcAft>
              <a:buSzPts val="800"/>
              <a:buNone/>
              <a:defRPr sz="1100"/>
            </a:lvl5pPr>
            <a:lvl6pPr lvl="5">
              <a:spcBef>
                <a:spcPts val="0"/>
              </a:spcBef>
              <a:spcAft>
                <a:spcPts val="0"/>
              </a:spcAft>
              <a:buSzPts val="800"/>
              <a:buNone/>
              <a:defRPr sz="1100"/>
            </a:lvl6pPr>
            <a:lvl7pPr lvl="6">
              <a:spcBef>
                <a:spcPts val="0"/>
              </a:spcBef>
              <a:spcAft>
                <a:spcPts val="0"/>
              </a:spcAft>
              <a:buSzPts val="800"/>
              <a:buNone/>
              <a:defRPr sz="1100"/>
            </a:lvl7pPr>
            <a:lvl8pPr lvl="7">
              <a:spcBef>
                <a:spcPts val="0"/>
              </a:spcBef>
              <a:spcAft>
                <a:spcPts val="0"/>
              </a:spcAft>
              <a:buSzPts val="800"/>
              <a:buNone/>
              <a:defRPr sz="1100"/>
            </a:lvl8pPr>
            <a:lvl9pPr lvl="8">
              <a:spcBef>
                <a:spcPts val="0"/>
              </a:spcBef>
              <a:spcAft>
                <a:spcPts val="0"/>
              </a:spcAft>
              <a:buSzPts val="800"/>
              <a:buNone/>
              <a:defRPr sz="1100"/>
            </a:lvl9pPr>
          </a:lstStyle>
          <a:p>
            <a:endParaRPr/>
          </a:p>
        </p:txBody>
      </p:sp>
      <p:sp>
        <p:nvSpPr>
          <p:cNvPr id="194" name="Google Shape;194;p32"/>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1100">
                <a:solidFill>
                  <a:srgbClr val="888888"/>
                </a:solidFill>
              </a:defRPr>
            </a:lvl1pPr>
            <a:lvl2pPr lvl="1">
              <a:spcBef>
                <a:spcPts val="0"/>
              </a:spcBef>
              <a:spcAft>
                <a:spcPts val="0"/>
              </a:spcAft>
              <a:buSzPts val="800"/>
              <a:buNone/>
              <a:defRPr sz="1100"/>
            </a:lvl2pPr>
            <a:lvl3pPr lvl="2">
              <a:spcBef>
                <a:spcPts val="0"/>
              </a:spcBef>
              <a:spcAft>
                <a:spcPts val="0"/>
              </a:spcAft>
              <a:buSzPts val="800"/>
              <a:buNone/>
              <a:defRPr sz="1100"/>
            </a:lvl3pPr>
            <a:lvl4pPr lvl="3">
              <a:spcBef>
                <a:spcPts val="0"/>
              </a:spcBef>
              <a:spcAft>
                <a:spcPts val="0"/>
              </a:spcAft>
              <a:buSzPts val="800"/>
              <a:buNone/>
              <a:defRPr sz="1100"/>
            </a:lvl4pPr>
            <a:lvl5pPr lvl="4">
              <a:spcBef>
                <a:spcPts val="0"/>
              </a:spcBef>
              <a:spcAft>
                <a:spcPts val="0"/>
              </a:spcAft>
              <a:buSzPts val="800"/>
              <a:buNone/>
              <a:defRPr sz="1100"/>
            </a:lvl5pPr>
            <a:lvl6pPr lvl="5">
              <a:spcBef>
                <a:spcPts val="0"/>
              </a:spcBef>
              <a:spcAft>
                <a:spcPts val="0"/>
              </a:spcAft>
              <a:buSzPts val="800"/>
              <a:buNone/>
              <a:defRPr sz="1100"/>
            </a:lvl6pPr>
            <a:lvl7pPr lvl="6">
              <a:spcBef>
                <a:spcPts val="0"/>
              </a:spcBef>
              <a:spcAft>
                <a:spcPts val="0"/>
              </a:spcAft>
              <a:buSzPts val="800"/>
              <a:buNone/>
              <a:defRPr sz="1100"/>
            </a:lvl7pPr>
            <a:lvl8pPr lvl="7">
              <a:spcBef>
                <a:spcPts val="0"/>
              </a:spcBef>
              <a:spcAft>
                <a:spcPts val="0"/>
              </a:spcAft>
              <a:buSzPts val="800"/>
              <a:buNone/>
              <a:defRPr sz="1100"/>
            </a:lvl8pPr>
            <a:lvl9pPr lvl="8">
              <a:spcBef>
                <a:spcPts val="0"/>
              </a:spcBef>
              <a:spcAft>
                <a:spcPts val="0"/>
              </a:spcAft>
              <a:buSzPts val="800"/>
              <a:buNone/>
              <a:defRPr sz="1100"/>
            </a:lvl9pPr>
          </a:lstStyle>
          <a:p>
            <a:endParaRPr/>
          </a:p>
        </p:txBody>
      </p:sp>
      <p:sp>
        <p:nvSpPr>
          <p:cNvPr id="195" name="Google Shape;195;p32"/>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sz="1100">
                <a:solidFill>
                  <a:srgbClr val="888888"/>
                </a:solidFill>
              </a:defRPr>
            </a:lvl1pPr>
            <a:lvl2pPr lvl="1" indent="0" algn="r">
              <a:spcBef>
                <a:spcPts val="0"/>
              </a:spcBef>
              <a:buNone/>
              <a:defRPr sz="1100">
                <a:solidFill>
                  <a:srgbClr val="888888"/>
                </a:solidFill>
              </a:defRPr>
            </a:lvl2pPr>
            <a:lvl3pPr lvl="2" indent="0" algn="r">
              <a:spcBef>
                <a:spcPts val="0"/>
              </a:spcBef>
              <a:buNone/>
              <a:defRPr sz="1100">
                <a:solidFill>
                  <a:srgbClr val="888888"/>
                </a:solidFill>
              </a:defRPr>
            </a:lvl3pPr>
            <a:lvl4pPr lvl="3" indent="0" algn="r">
              <a:spcBef>
                <a:spcPts val="0"/>
              </a:spcBef>
              <a:buNone/>
              <a:defRPr sz="1100">
                <a:solidFill>
                  <a:srgbClr val="888888"/>
                </a:solidFill>
              </a:defRPr>
            </a:lvl4pPr>
            <a:lvl5pPr lvl="4" indent="0" algn="r">
              <a:spcBef>
                <a:spcPts val="0"/>
              </a:spcBef>
              <a:buNone/>
              <a:defRPr sz="1100">
                <a:solidFill>
                  <a:srgbClr val="888888"/>
                </a:solidFill>
              </a:defRPr>
            </a:lvl5pPr>
            <a:lvl6pPr lvl="5" indent="0" algn="r">
              <a:spcBef>
                <a:spcPts val="0"/>
              </a:spcBef>
              <a:buNone/>
              <a:defRPr sz="1100">
                <a:solidFill>
                  <a:srgbClr val="888888"/>
                </a:solidFill>
              </a:defRPr>
            </a:lvl6pPr>
            <a:lvl7pPr lvl="6" indent="0" algn="r">
              <a:spcBef>
                <a:spcPts val="0"/>
              </a:spcBef>
              <a:buNone/>
              <a:defRPr sz="1100">
                <a:solidFill>
                  <a:srgbClr val="888888"/>
                </a:solidFill>
              </a:defRPr>
            </a:lvl7pPr>
            <a:lvl8pPr lvl="7" indent="0" algn="r">
              <a:spcBef>
                <a:spcPts val="0"/>
              </a:spcBef>
              <a:buNone/>
              <a:defRPr sz="1100">
                <a:solidFill>
                  <a:srgbClr val="888888"/>
                </a:solidFill>
              </a:defRPr>
            </a:lvl8pPr>
            <a:lvl9pPr lvl="8" indent="0" algn="r">
              <a:spcBef>
                <a:spcPts val="0"/>
              </a:spcBef>
              <a:buNone/>
              <a:defRPr sz="1100">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35.xml"/><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3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hyperlink" Target="https://a360learninghub.org/wp-content/uploads/2024/09/A360_Adaptive_Implementation_Modules_FINAL.pdf" TargetMode="External"/><Relationship Id="rId2" Type="http://schemas.openxmlformats.org/officeDocument/2006/relationships/notesSlide" Target="../notesSlides/notesSlide26.xml"/><Relationship Id="rId1" Type="http://schemas.openxmlformats.org/officeDocument/2006/relationships/slideLayout" Target="../slideLayouts/slideLayout35.xml"/><Relationship Id="rId6" Type="http://schemas.openxmlformats.org/officeDocument/2006/relationships/hyperlink" Target="https://www.unicef.org/rosa/sites/unicef.org.rosa/files/2018-12/Gender%20Toolkit%20Integrating%20Gender%20in%20Programming%20for%20Every%20Child%20UNICEF%20South%20Asia%202018.pdf" TargetMode="External"/><Relationship Id="rId5" Type="http://schemas.openxmlformats.org/officeDocument/2006/relationships/hyperlink" Target="https://design-kit-production.s3.us-west-1.amazonaws.com/Field_Guides/Designing+for+Girls_English.pdf?utf8=%E2%9C%93&amp;_method=patch&amp;authenticity_token=QZRbnzBBPY3M%2FCd3xeDx424iAXgVkgcTAi74f6cW4pU%3D&amp;resource%5Btitle%5D=&amp;resource%5Bsubtitle%5D=&amp;resource%5Bauthor%5D=&amp;resource%5Babout%5D=&amp;commit=Download+Free+PDF" TargetMode="External"/><Relationship Id="rId4" Type="http://schemas.openxmlformats.org/officeDocument/2006/relationships/hyperlink" Target="https://a360learninghub.org/wp-content/uploads/2021/08/A360-MAYE-Strategy-1.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1"/>
          <p:cNvSpPr/>
          <p:nvPr/>
        </p:nvSpPr>
        <p:spPr>
          <a:xfrm>
            <a:off x="-1444450" y="-7397400"/>
            <a:ext cx="9837900" cy="9924900"/>
          </a:xfrm>
          <a:prstGeom prst="ellipse">
            <a:avLst/>
          </a:prstGeom>
          <a:noFill/>
          <a:ln w="508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5" name="Google Shape;245;p41"/>
          <p:cNvSpPr txBox="1">
            <a:spLocks noGrp="1"/>
          </p:cNvSpPr>
          <p:nvPr>
            <p:ph type="body" idx="1"/>
          </p:nvPr>
        </p:nvSpPr>
        <p:spPr>
          <a:xfrm>
            <a:off x="547875" y="4830450"/>
            <a:ext cx="6571500" cy="623100"/>
          </a:xfrm>
          <a:prstGeom prst="rect">
            <a:avLst/>
          </a:prstGeom>
        </p:spPr>
        <p:txBody>
          <a:bodyPr spcFirstLastPara="1" wrap="square" lIns="0" tIns="0" rIns="0" bIns="0" anchor="t" anchorCtr="0">
            <a:noAutofit/>
          </a:bodyPr>
          <a:lstStyle/>
          <a:p>
            <a:pPr marL="0" lvl="0" indent="0" algn="l" rtl="0">
              <a:lnSpc>
                <a:spcPct val="80000"/>
              </a:lnSpc>
              <a:spcBef>
                <a:spcPts val="0"/>
              </a:spcBef>
              <a:spcAft>
                <a:spcPts val="0"/>
              </a:spcAft>
              <a:buClr>
                <a:schemeClr val="dk1"/>
              </a:buClr>
              <a:buFont typeface="Arial"/>
              <a:buNone/>
            </a:pPr>
            <a:r>
              <a:rPr lang="en-US" sz="3825">
                <a:solidFill>
                  <a:schemeClr val="accent2"/>
                </a:solidFill>
                <a:latin typeface="Bebas Neue"/>
                <a:ea typeface="Bebas Neue"/>
                <a:cs typeface="Bebas Neue"/>
                <a:sym typeface="Bebas Neue"/>
              </a:rPr>
              <a:t>Using a gender equality continuum in program design and adaptation</a:t>
            </a:r>
            <a:endParaRPr sz="3100" b="1">
              <a:solidFill>
                <a:schemeClr val="accent3"/>
              </a:solidFill>
              <a:latin typeface="Raleway"/>
              <a:ea typeface="Raleway"/>
              <a:cs typeface="Raleway"/>
              <a:sym typeface="Raleway"/>
            </a:endParaRPr>
          </a:p>
        </p:txBody>
      </p:sp>
      <p:sp>
        <p:nvSpPr>
          <p:cNvPr id="246" name="Google Shape;246;p41"/>
          <p:cNvSpPr txBox="1"/>
          <p:nvPr/>
        </p:nvSpPr>
        <p:spPr>
          <a:xfrm>
            <a:off x="2920598" y="104175"/>
            <a:ext cx="9093900" cy="1354500"/>
          </a:xfrm>
          <a:prstGeom prst="rect">
            <a:avLst/>
          </a:prstGeom>
          <a:noFill/>
          <a:ln>
            <a:noFill/>
          </a:ln>
        </p:spPr>
        <p:txBody>
          <a:bodyPr spcFirstLastPara="1" wrap="square" lIns="121900" tIns="121900" rIns="121900" bIns="121900" anchor="t" anchorCtr="0">
            <a:spAutoFit/>
          </a:bodyPr>
          <a:lstStyle/>
          <a:p>
            <a:pPr marL="0" marR="0" lvl="0" indent="0" algn="l" rtl="0">
              <a:lnSpc>
                <a:spcPct val="100000"/>
              </a:lnSpc>
              <a:spcBef>
                <a:spcPts val="0"/>
              </a:spcBef>
              <a:spcAft>
                <a:spcPts val="0"/>
              </a:spcAft>
              <a:buNone/>
            </a:pPr>
            <a:r>
              <a:rPr lang="en-US" sz="3600" b="1">
                <a:solidFill>
                  <a:schemeClr val="accent3"/>
                </a:solidFill>
                <a:latin typeface="Bebas Neue"/>
                <a:ea typeface="Bebas Neue"/>
                <a:cs typeface="Bebas Neue"/>
                <a:sym typeface="Bebas Neue"/>
              </a:rPr>
              <a:t>A360 and Gender equality</a:t>
            </a:r>
            <a:endParaRPr sz="3600" b="1">
              <a:solidFill>
                <a:schemeClr val="accent3"/>
              </a:solidFill>
              <a:latin typeface="Bebas Neue"/>
              <a:ea typeface="Bebas Neue"/>
              <a:cs typeface="Bebas Neue"/>
              <a:sym typeface="Bebas Neue"/>
            </a:endParaRPr>
          </a:p>
          <a:p>
            <a:pPr marL="0" marR="0" lvl="0" indent="0" algn="l" rtl="0">
              <a:lnSpc>
                <a:spcPct val="100000"/>
              </a:lnSpc>
              <a:spcBef>
                <a:spcPts val="0"/>
              </a:spcBef>
              <a:spcAft>
                <a:spcPts val="0"/>
              </a:spcAft>
              <a:buNone/>
            </a:pPr>
            <a:r>
              <a:rPr lang="en-US" sz="3600">
                <a:solidFill>
                  <a:schemeClr val="accent3"/>
                </a:solidFill>
                <a:latin typeface="Bebas Neue"/>
                <a:ea typeface="Bebas Neue"/>
                <a:cs typeface="Bebas Neue"/>
                <a:sym typeface="Bebas Neue"/>
              </a:rPr>
              <a:t>Learning series</a:t>
            </a:r>
            <a:endParaRPr sz="3600">
              <a:solidFill>
                <a:schemeClr val="accent3"/>
              </a:solidFill>
              <a:latin typeface="Bebas Neue"/>
              <a:ea typeface="Bebas Neue"/>
              <a:cs typeface="Bebas Neue"/>
              <a:sym typeface="Bebas Neue"/>
            </a:endParaRPr>
          </a:p>
        </p:txBody>
      </p:sp>
      <p:sp>
        <p:nvSpPr>
          <p:cNvPr id="247" name="Google Shape;247;p41"/>
          <p:cNvSpPr txBox="1"/>
          <p:nvPr/>
        </p:nvSpPr>
        <p:spPr>
          <a:xfrm>
            <a:off x="431800" y="3822900"/>
            <a:ext cx="3999900" cy="8619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4000" b="1">
                <a:solidFill>
                  <a:schemeClr val="accent2"/>
                </a:solidFill>
                <a:latin typeface="Bebas Neue"/>
                <a:ea typeface="Bebas Neue"/>
                <a:cs typeface="Bebas Neue"/>
                <a:sym typeface="Bebas Neue"/>
              </a:rPr>
              <a:t>MODULE 3</a:t>
            </a:r>
            <a:endParaRPr sz="4000" b="1">
              <a:solidFill>
                <a:schemeClr val="accent3"/>
              </a:solidFill>
              <a:latin typeface="Raleway"/>
              <a:ea typeface="Raleway"/>
              <a:cs typeface="Raleway"/>
              <a:sym typeface="Raleway"/>
            </a:endParaRPr>
          </a:p>
        </p:txBody>
      </p:sp>
      <p:cxnSp>
        <p:nvCxnSpPr>
          <p:cNvPr id="248" name="Google Shape;248;p41"/>
          <p:cNvCxnSpPr/>
          <p:nvPr/>
        </p:nvCxnSpPr>
        <p:spPr>
          <a:xfrm>
            <a:off x="533244" y="4640932"/>
            <a:ext cx="5545500" cy="0"/>
          </a:xfrm>
          <a:prstGeom prst="straightConnector1">
            <a:avLst/>
          </a:prstGeom>
          <a:noFill/>
          <a:ln w="19050" cap="flat" cmpd="sng">
            <a:solidFill>
              <a:schemeClr val="accent2"/>
            </a:solidFill>
            <a:prstDash val="solid"/>
            <a:round/>
            <a:headEnd type="none" w="med" len="med"/>
            <a:tailEnd type="none" w="med" len="med"/>
          </a:ln>
        </p:spPr>
      </p:cxnSp>
      <p:pic>
        <p:nvPicPr>
          <p:cNvPr id="249" name="Google Shape;249;p41"/>
          <p:cNvPicPr preferRelativeResize="0"/>
          <p:nvPr/>
        </p:nvPicPr>
        <p:blipFill rotWithShape="1">
          <a:blip r:embed="rId3">
            <a:alphaModFix/>
          </a:blip>
          <a:srcRect/>
          <a:stretch/>
        </p:blipFill>
        <p:spPr>
          <a:xfrm>
            <a:off x="362347" y="317444"/>
            <a:ext cx="2416578" cy="927966"/>
          </a:xfrm>
          <a:prstGeom prst="rect">
            <a:avLst/>
          </a:prstGeom>
          <a:noFill/>
          <a:ln>
            <a:noFill/>
          </a:ln>
        </p:spPr>
      </p:pic>
      <p:pic>
        <p:nvPicPr>
          <p:cNvPr id="250" name="Google Shape;250;p41"/>
          <p:cNvPicPr preferRelativeResize="0"/>
          <p:nvPr/>
        </p:nvPicPr>
        <p:blipFill rotWithShape="1">
          <a:blip r:embed="rId4">
            <a:alphaModFix/>
          </a:blip>
          <a:srcRect b="2267"/>
          <a:stretch/>
        </p:blipFill>
        <p:spPr>
          <a:xfrm rot="5400000">
            <a:off x="10030375" y="3444375"/>
            <a:ext cx="2997625" cy="1163875"/>
          </a:xfrm>
          <a:prstGeom prst="rect">
            <a:avLst/>
          </a:prstGeom>
          <a:noFill/>
          <a:ln>
            <a:noFill/>
          </a:ln>
        </p:spPr>
      </p:pic>
      <p:sp>
        <p:nvSpPr>
          <p:cNvPr id="251" name="Google Shape;251;p41"/>
          <p:cNvSpPr/>
          <p:nvPr/>
        </p:nvSpPr>
        <p:spPr>
          <a:xfrm>
            <a:off x="-3217208" y="-8"/>
            <a:ext cx="3217200" cy="7083600"/>
          </a:xfrm>
          <a:prstGeom prst="rect">
            <a:avLst/>
          </a:prstGeom>
          <a:solidFill>
            <a:srgbClr val="F9FBFD"/>
          </a:solid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1900"/>
          </a:p>
        </p:txBody>
      </p:sp>
      <p:sp>
        <p:nvSpPr>
          <p:cNvPr id="252" name="Google Shape;252;p41"/>
          <p:cNvSpPr/>
          <p:nvPr/>
        </p:nvSpPr>
        <p:spPr>
          <a:xfrm rot="5400000">
            <a:off x="2994685" y="-9290400"/>
            <a:ext cx="3217200" cy="15363600"/>
          </a:xfrm>
          <a:prstGeom prst="rect">
            <a:avLst/>
          </a:prstGeom>
          <a:solidFill>
            <a:srgbClr val="F9FBFD"/>
          </a:solid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endParaRPr sz="1900"/>
          </a:p>
        </p:txBody>
      </p:sp>
      <p:pic>
        <p:nvPicPr>
          <p:cNvPr id="253" name="Google Shape;253;p41" title="publicKore-Hoizontal-FC-Dark.png"/>
          <p:cNvPicPr preferRelativeResize="0"/>
          <p:nvPr/>
        </p:nvPicPr>
        <p:blipFill>
          <a:blip r:embed="rId5">
            <a:alphaModFix/>
          </a:blip>
          <a:stretch>
            <a:fillRect/>
          </a:stretch>
        </p:blipFill>
        <p:spPr>
          <a:xfrm>
            <a:off x="9195593" y="5771000"/>
            <a:ext cx="2765684" cy="1011851"/>
          </a:xfrm>
          <a:prstGeom prst="rect">
            <a:avLst/>
          </a:prstGeom>
          <a:noFill/>
          <a:ln>
            <a:noFill/>
          </a:ln>
        </p:spPr>
      </p:pic>
      <p:pic>
        <p:nvPicPr>
          <p:cNvPr id="254" name="Google Shape;254;p41"/>
          <p:cNvPicPr preferRelativeResize="0"/>
          <p:nvPr/>
        </p:nvPicPr>
        <p:blipFill rotWithShape="1">
          <a:blip r:embed="rId4">
            <a:alphaModFix/>
          </a:blip>
          <a:srcRect l="18180" b="2267"/>
          <a:stretch/>
        </p:blipFill>
        <p:spPr>
          <a:xfrm rot="5400000">
            <a:off x="10302825" y="732125"/>
            <a:ext cx="2452725" cy="11638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50"/>
          <p:cNvSpPr/>
          <p:nvPr/>
        </p:nvSpPr>
        <p:spPr>
          <a:xfrm rot="5400000">
            <a:off x="3097864" y="2006024"/>
            <a:ext cx="2260800" cy="2052000"/>
          </a:xfrm>
          <a:prstGeom prst="hexagon">
            <a:avLst>
              <a:gd name="adj" fmla="val 25000"/>
              <a:gd name="vf" fmla="val 115470"/>
            </a:avLst>
          </a:prstGeom>
          <a:solidFill>
            <a:schemeClr val="lt1"/>
          </a:solidFill>
          <a:ln w="2032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4" name="Google Shape;364;p50"/>
          <p:cNvSpPr/>
          <p:nvPr/>
        </p:nvSpPr>
        <p:spPr>
          <a:xfrm rot="5400000">
            <a:off x="5467387" y="2006024"/>
            <a:ext cx="2260800" cy="2052000"/>
          </a:xfrm>
          <a:prstGeom prst="hexagon">
            <a:avLst>
              <a:gd name="adj" fmla="val 25000"/>
              <a:gd name="vf" fmla="val 115470"/>
            </a:avLst>
          </a:prstGeom>
          <a:noFill/>
          <a:ln w="2032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5" name="Google Shape;365;p50"/>
          <p:cNvSpPr/>
          <p:nvPr/>
        </p:nvSpPr>
        <p:spPr>
          <a:xfrm rot="5400000">
            <a:off x="4282625" y="4012647"/>
            <a:ext cx="2260800" cy="2052000"/>
          </a:xfrm>
          <a:prstGeom prst="hexagon">
            <a:avLst>
              <a:gd name="adj" fmla="val 25000"/>
              <a:gd name="vf" fmla="val 115470"/>
            </a:avLst>
          </a:prstGeom>
          <a:noFill/>
          <a:ln w="2032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6" name="Google Shape;366;p50"/>
          <p:cNvSpPr/>
          <p:nvPr/>
        </p:nvSpPr>
        <p:spPr>
          <a:xfrm rot="5400000">
            <a:off x="6669950" y="4012647"/>
            <a:ext cx="2260800" cy="2052000"/>
          </a:xfrm>
          <a:prstGeom prst="hexagon">
            <a:avLst>
              <a:gd name="adj" fmla="val 25000"/>
              <a:gd name="vf" fmla="val 115470"/>
            </a:avLst>
          </a:prstGeom>
          <a:noFill/>
          <a:ln w="20320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7" name="Google Shape;367;p50"/>
          <p:cNvSpPr txBox="1"/>
          <p:nvPr/>
        </p:nvSpPr>
        <p:spPr>
          <a:xfrm>
            <a:off x="3654079" y="2262768"/>
            <a:ext cx="1055100" cy="15696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9600" b="1">
                <a:solidFill>
                  <a:schemeClr val="accent5"/>
                </a:solidFill>
                <a:latin typeface="Bebas Neue"/>
                <a:ea typeface="Bebas Neue"/>
                <a:cs typeface="Bebas Neue"/>
                <a:sym typeface="Bebas Neue"/>
              </a:rPr>
              <a:t>1</a:t>
            </a:r>
            <a:endParaRPr sz="2000" b="1">
              <a:solidFill>
                <a:schemeClr val="accent5"/>
              </a:solidFill>
              <a:latin typeface="Bebas Neue"/>
              <a:ea typeface="Bebas Neue"/>
              <a:cs typeface="Bebas Neue"/>
              <a:sym typeface="Bebas Neue"/>
            </a:endParaRPr>
          </a:p>
        </p:txBody>
      </p:sp>
      <p:sp>
        <p:nvSpPr>
          <p:cNvPr id="368" name="Google Shape;368;p50"/>
          <p:cNvSpPr txBox="1"/>
          <p:nvPr/>
        </p:nvSpPr>
        <p:spPr>
          <a:xfrm>
            <a:off x="6070233" y="2247231"/>
            <a:ext cx="1055100" cy="15696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9600" b="1">
                <a:solidFill>
                  <a:schemeClr val="accent3"/>
                </a:solidFill>
                <a:latin typeface="Bebas Neue"/>
                <a:ea typeface="Bebas Neue"/>
                <a:cs typeface="Bebas Neue"/>
                <a:sym typeface="Bebas Neue"/>
              </a:rPr>
              <a:t>2</a:t>
            </a:r>
            <a:endParaRPr sz="2000" b="1">
              <a:solidFill>
                <a:schemeClr val="accent3"/>
              </a:solidFill>
              <a:latin typeface="Bebas Neue"/>
              <a:ea typeface="Bebas Neue"/>
              <a:cs typeface="Bebas Neue"/>
              <a:sym typeface="Bebas Neue"/>
            </a:endParaRPr>
          </a:p>
        </p:txBody>
      </p:sp>
      <p:sp>
        <p:nvSpPr>
          <p:cNvPr id="369" name="Google Shape;369;p50"/>
          <p:cNvSpPr txBox="1"/>
          <p:nvPr/>
        </p:nvSpPr>
        <p:spPr>
          <a:xfrm>
            <a:off x="4885469" y="4253849"/>
            <a:ext cx="1055100" cy="15696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9600" b="1">
                <a:solidFill>
                  <a:schemeClr val="accent1"/>
                </a:solidFill>
                <a:latin typeface="Bebas Neue"/>
                <a:ea typeface="Bebas Neue"/>
                <a:cs typeface="Bebas Neue"/>
                <a:sym typeface="Bebas Neue"/>
              </a:rPr>
              <a:t>3</a:t>
            </a:r>
            <a:endParaRPr sz="2000" b="1">
              <a:solidFill>
                <a:schemeClr val="accent1"/>
              </a:solidFill>
              <a:latin typeface="Bebas Neue"/>
              <a:ea typeface="Bebas Neue"/>
              <a:cs typeface="Bebas Neue"/>
              <a:sym typeface="Bebas Neue"/>
            </a:endParaRPr>
          </a:p>
        </p:txBody>
      </p:sp>
      <p:sp>
        <p:nvSpPr>
          <p:cNvPr id="370" name="Google Shape;370;p50"/>
          <p:cNvSpPr txBox="1"/>
          <p:nvPr/>
        </p:nvSpPr>
        <p:spPr>
          <a:xfrm>
            <a:off x="7272801" y="4253855"/>
            <a:ext cx="1055100" cy="15696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9600" b="1">
                <a:solidFill>
                  <a:schemeClr val="accent2"/>
                </a:solidFill>
                <a:latin typeface="Bebas Neue"/>
                <a:ea typeface="Bebas Neue"/>
                <a:cs typeface="Bebas Neue"/>
                <a:sym typeface="Bebas Neue"/>
              </a:rPr>
              <a:t>4</a:t>
            </a:r>
            <a:endParaRPr sz="2000" b="1">
              <a:solidFill>
                <a:schemeClr val="accent2"/>
              </a:solidFill>
              <a:latin typeface="Bebas Neue"/>
              <a:ea typeface="Bebas Neue"/>
              <a:cs typeface="Bebas Neue"/>
              <a:sym typeface="Bebas Neue"/>
            </a:endParaRPr>
          </a:p>
        </p:txBody>
      </p:sp>
      <p:sp>
        <p:nvSpPr>
          <p:cNvPr id="371" name="Google Shape;371;p50"/>
          <p:cNvSpPr txBox="1"/>
          <p:nvPr/>
        </p:nvSpPr>
        <p:spPr>
          <a:xfrm>
            <a:off x="1078175" y="2397825"/>
            <a:ext cx="1806600" cy="1268400"/>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3200" b="1">
                <a:solidFill>
                  <a:schemeClr val="accent5"/>
                </a:solidFill>
                <a:latin typeface="Bebas Neue"/>
                <a:ea typeface="Bebas Neue"/>
                <a:cs typeface="Bebas Neue"/>
                <a:sym typeface="Bebas Neue"/>
              </a:rPr>
              <a:t>Gender analysis</a:t>
            </a:r>
            <a:endParaRPr sz="3200" b="1">
              <a:solidFill>
                <a:schemeClr val="accent5"/>
              </a:solidFill>
              <a:latin typeface="Bebas Neue"/>
              <a:ea typeface="Bebas Neue"/>
              <a:cs typeface="Bebas Neue"/>
              <a:sym typeface="Bebas Neue"/>
            </a:endParaRPr>
          </a:p>
        </p:txBody>
      </p:sp>
      <p:sp>
        <p:nvSpPr>
          <p:cNvPr id="372" name="Google Shape;372;p50"/>
          <p:cNvSpPr txBox="1"/>
          <p:nvPr/>
        </p:nvSpPr>
        <p:spPr>
          <a:xfrm>
            <a:off x="442951" y="448450"/>
            <a:ext cx="11211000" cy="58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400" b="1">
                <a:solidFill>
                  <a:schemeClr val="dk1"/>
                </a:solidFill>
                <a:latin typeface="Bebas Neue"/>
                <a:ea typeface="Bebas Neue"/>
                <a:cs typeface="Bebas Neue"/>
                <a:sym typeface="Bebas Neue"/>
              </a:rPr>
              <a:t>Apply a gender equality continuum in 4 steps</a:t>
            </a:r>
            <a:endParaRPr sz="4400">
              <a:solidFill>
                <a:schemeClr val="dk1"/>
              </a:solidFill>
              <a:latin typeface="Bebas Neue"/>
              <a:ea typeface="Bebas Neue"/>
              <a:cs typeface="Bebas Neue"/>
              <a:sym typeface="Bebas Neue"/>
            </a:endParaRPr>
          </a:p>
        </p:txBody>
      </p:sp>
      <p:sp>
        <p:nvSpPr>
          <p:cNvPr id="373" name="Google Shape;373;p50"/>
          <p:cNvSpPr txBox="1"/>
          <p:nvPr/>
        </p:nvSpPr>
        <p:spPr>
          <a:xfrm>
            <a:off x="1389200" y="4328400"/>
            <a:ext cx="2662500" cy="2024700"/>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3200" b="1">
                <a:solidFill>
                  <a:schemeClr val="accent1"/>
                </a:solidFill>
                <a:latin typeface="Bebas Neue"/>
                <a:ea typeface="Bebas Neue"/>
                <a:cs typeface="Bebas Neue"/>
                <a:sym typeface="Bebas Neue"/>
              </a:rPr>
              <a:t>Assess against gender equality continuum</a:t>
            </a:r>
            <a:endParaRPr sz="3200" b="1">
              <a:solidFill>
                <a:schemeClr val="accent1"/>
              </a:solidFill>
              <a:latin typeface="Bebas Neue"/>
              <a:ea typeface="Bebas Neue"/>
              <a:cs typeface="Bebas Neue"/>
              <a:sym typeface="Bebas Neue"/>
            </a:endParaRPr>
          </a:p>
        </p:txBody>
      </p:sp>
      <p:sp>
        <p:nvSpPr>
          <p:cNvPr id="374" name="Google Shape;374;p50"/>
          <p:cNvSpPr txBox="1"/>
          <p:nvPr/>
        </p:nvSpPr>
        <p:spPr>
          <a:xfrm>
            <a:off x="7941275" y="2413125"/>
            <a:ext cx="2811600" cy="1237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a:solidFill>
                  <a:schemeClr val="accent3"/>
                </a:solidFill>
                <a:latin typeface="Bebas Neue"/>
                <a:ea typeface="Bebas Neue"/>
                <a:cs typeface="Bebas Neue"/>
                <a:sym typeface="Bebas Neue"/>
              </a:rPr>
              <a:t>Intervention mapping</a:t>
            </a:r>
            <a:endParaRPr sz="3200" b="1">
              <a:solidFill>
                <a:schemeClr val="accent3"/>
              </a:solidFill>
              <a:latin typeface="Bebas Neue"/>
              <a:ea typeface="Bebas Neue"/>
              <a:cs typeface="Bebas Neue"/>
              <a:sym typeface="Bebas Neue"/>
            </a:endParaRPr>
          </a:p>
        </p:txBody>
      </p:sp>
      <p:sp>
        <p:nvSpPr>
          <p:cNvPr id="375" name="Google Shape;375;p50"/>
          <p:cNvSpPr txBox="1"/>
          <p:nvPr/>
        </p:nvSpPr>
        <p:spPr>
          <a:xfrm>
            <a:off x="9161675" y="4162425"/>
            <a:ext cx="2921468" cy="1420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dirty="0">
                <a:solidFill>
                  <a:schemeClr val="accent2"/>
                </a:solidFill>
                <a:latin typeface="Bebas Neue"/>
                <a:ea typeface="Bebas Neue"/>
                <a:cs typeface="Bebas Neue"/>
                <a:sym typeface="Bebas Neue"/>
              </a:rPr>
              <a:t>Integrate more gender Sensitive or Transformative components</a:t>
            </a:r>
            <a:endParaRPr sz="3200" b="1" dirty="0">
              <a:solidFill>
                <a:schemeClr val="accent2"/>
              </a:solidFill>
              <a:latin typeface="Bebas Neue"/>
              <a:ea typeface="Bebas Neue"/>
              <a:cs typeface="Bebas Neue"/>
              <a:sym typeface="Bebas Neue"/>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51"/>
          <p:cNvSpPr txBox="1">
            <a:spLocks noGrp="1"/>
          </p:cNvSpPr>
          <p:nvPr>
            <p:ph type="title"/>
          </p:nvPr>
        </p:nvSpPr>
        <p:spPr>
          <a:xfrm>
            <a:off x="1603775" y="362600"/>
            <a:ext cx="90297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chemeClr val="accent5"/>
                </a:solidFill>
                <a:latin typeface="Bebas Neue"/>
                <a:ea typeface="Bebas Neue"/>
                <a:cs typeface="Bebas Neue"/>
                <a:sym typeface="Bebas Neue"/>
              </a:rPr>
              <a:t>STEP 1: Gender analysis</a:t>
            </a:r>
            <a:endParaRPr sz="4400" b="1">
              <a:solidFill>
                <a:schemeClr val="accent5"/>
              </a:solidFill>
              <a:latin typeface="Bebas Neue"/>
              <a:ea typeface="Bebas Neue"/>
              <a:cs typeface="Bebas Neue"/>
              <a:sym typeface="Bebas Neue"/>
            </a:endParaRPr>
          </a:p>
        </p:txBody>
      </p:sp>
      <p:sp>
        <p:nvSpPr>
          <p:cNvPr id="381" name="Google Shape;381;p51"/>
          <p:cNvSpPr txBox="1">
            <a:spLocks noGrp="1"/>
          </p:cNvSpPr>
          <p:nvPr>
            <p:ph type="body" idx="1"/>
          </p:nvPr>
        </p:nvSpPr>
        <p:spPr>
          <a:xfrm>
            <a:off x="475425" y="1995375"/>
            <a:ext cx="8633700" cy="5438700"/>
          </a:xfrm>
          <a:prstGeom prst="rect">
            <a:avLst/>
          </a:prstGeom>
        </p:spPr>
        <p:txBody>
          <a:bodyPr spcFirstLastPara="1" wrap="square" lIns="91425" tIns="45700" rIns="91425" bIns="45700" anchor="t" anchorCtr="0">
            <a:noAutofit/>
          </a:bodyPr>
          <a:lstStyle/>
          <a:p>
            <a:pPr marL="457200" lvl="0" indent="-336550" algn="l" rtl="0">
              <a:lnSpc>
                <a:spcPct val="115000"/>
              </a:lnSpc>
              <a:spcBef>
                <a:spcPts val="0"/>
              </a:spcBef>
              <a:spcAft>
                <a:spcPts val="0"/>
              </a:spcAft>
              <a:buClr>
                <a:schemeClr val="accent4"/>
              </a:buClr>
              <a:buSzPts val="1700"/>
              <a:buFont typeface="Roboto"/>
              <a:buChar char="●"/>
            </a:pPr>
            <a:r>
              <a:rPr lang="en-US" sz="1700">
                <a:latin typeface="Roboto"/>
                <a:ea typeface="Roboto"/>
                <a:cs typeface="Roboto"/>
                <a:sym typeface="Roboto"/>
              </a:rPr>
              <a:t>access to and control over resources for women, girls, and marginalized groups</a:t>
            </a:r>
            <a:endParaRPr sz="1700">
              <a:latin typeface="Roboto"/>
              <a:ea typeface="Roboto"/>
              <a:cs typeface="Roboto"/>
              <a:sym typeface="Roboto"/>
            </a:endParaRPr>
          </a:p>
          <a:p>
            <a:pPr marL="457200" lvl="0" indent="-336550" algn="l" rtl="0">
              <a:lnSpc>
                <a:spcPct val="115000"/>
              </a:lnSpc>
              <a:spcBef>
                <a:spcPts val="1000"/>
              </a:spcBef>
              <a:spcAft>
                <a:spcPts val="0"/>
              </a:spcAft>
              <a:buClr>
                <a:schemeClr val="accent3"/>
              </a:buClr>
              <a:buSzPts val="1700"/>
              <a:buFont typeface="Roboto"/>
              <a:buChar char="●"/>
            </a:pPr>
            <a:r>
              <a:rPr lang="en-US" sz="1700">
                <a:latin typeface="Roboto"/>
                <a:ea typeface="Roboto"/>
                <a:cs typeface="Roboto"/>
                <a:sym typeface="Roboto"/>
              </a:rPr>
              <a:t>gender roles and behaviors at different levels (individual, household, community, institutional)</a:t>
            </a:r>
            <a:endParaRPr sz="1700">
              <a:latin typeface="Roboto"/>
              <a:ea typeface="Roboto"/>
              <a:cs typeface="Roboto"/>
              <a:sym typeface="Roboto"/>
            </a:endParaRPr>
          </a:p>
          <a:p>
            <a:pPr marL="457200" lvl="0" indent="-336550" algn="l" rtl="0">
              <a:lnSpc>
                <a:spcPct val="115000"/>
              </a:lnSpc>
              <a:spcBef>
                <a:spcPts val="1000"/>
              </a:spcBef>
              <a:spcAft>
                <a:spcPts val="0"/>
              </a:spcAft>
              <a:buClr>
                <a:schemeClr val="accent3"/>
              </a:buClr>
              <a:buSzPts val="1700"/>
              <a:buFont typeface="Roboto"/>
              <a:buChar char="●"/>
            </a:pPr>
            <a:r>
              <a:rPr lang="en-US" sz="1700">
                <a:latin typeface="Roboto"/>
                <a:ea typeface="Roboto"/>
                <a:cs typeface="Roboto"/>
                <a:sym typeface="Roboto"/>
              </a:rPr>
              <a:t>ability of women, girls and marginalized groups to exercise choice and agency in decision making</a:t>
            </a:r>
            <a:endParaRPr sz="1700">
              <a:latin typeface="Roboto"/>
              <a:ea typeface="Roboto"/>
              <a:cs typeface="Roboto"/>
              <a:sym typeface="Roboto"/>
            </a:endParaRPr>
          </a:p>
          <a:p>
            <a:pPr marL="457200" lvl="0" indent="-336550" algn="l" rtl="0">
              <a:lnSpc>
                <a:spcPct val="115000"/>
              </a:lnSpc>
              <a:spcBef>
                <a:spcPts val="1500"/>
              </a:spcBef>
              <a:spcAft>
                <a:spcPts val="0"/>
              </a:spcAft>
              <a:buClr>
                <a:schemeClr val="accent2"/>
              </a:buClr>
              <a:buSzPts val="1700"/>
              <a:buFont typeface="Roboto"/>
              <a:buChar char="●"/>
            </a:pPr>
            <a:r>
              <a:rPr lang="en-US" sz="1700">
                <a:latin typeface="Roboto"/>
                <a:ea typeface="Roboto"/>
                <a:cs typeface="Roboto"/>
                <a:sym typeface="Roboto"/>
              </a:rPr>
              <a:t>existing knowledge, attitudes, and beliefs related to gender among different groups</a:t>
            </a:r>
            <a:endParaRPr sz="1700">
              <a:latin typeface="Roboto"/>
              <a:ea typeface="Roboto"/>
              <a:cs typeface="Roboto"/>
              <a:sym typeface="Roboto"/>
            </a:endParaRPr>
          </a:p>
          <a:p>
            <a:pPr marL="457200" lvl="0" indent="-336550" algn="l" rtl="0">
              <a:lnSpc>
                <a:spcPct val="115000"/>
              </a:lnSpc>
              <a:spcBef>
                <a:spcPts val="1500"/>
              </a:spcBef>
              <a:spcAft>
                <a:spcPts val="0"/>
              </a:spcAft>
              <a:buClr>
                <a:schemeClr val="accent2"/>
              </a:buClr>
              <a:buSzPts val="1700"/>
              <a:buFont typeface="Roboto"/>
              <a:buChar char="●"/>
            </a:pPr>
            <a:r>
              <a:rPr lang="en-US" sz="1700">
                <a:latin typeface="Roboto"/>
                <a:ea typeface="Roboto"/>
                <a:cs typeface="Roboto"/>
                <a:sym typeface="Roboto"/>
              </a:rPr>
              <a:t>attitudes towards gender based violence (GBV)</a:t>
            </a:r>
            <a:endParaRPr sz="1700">
              <a:latin typeface="Roboto"/>
              <a:ea typeface="Roboto"/>
              <a:cs typeface="Roboto"/>
              <a:sym typeface="Roboto"/>
            </a:endParaRPr>
          </a:p>
          <a:p>
            <a:pPr marL="457200" lvl="0" indent="-336550" algn="l" rtl="0">
              <a:lnSpc>
                <a:spcPct val="115000"/>
              </a:lnSpc>
              <a:spcBef>
                <a:spcPts val="1000"/>
              </a:spcBef>
              <a:spcAft>
                <a:spcPts val="0"/>
              </a:spcAft>
              <a:buClr>
                <a:schemeClr val="accent1"/>
              </a:buClr>
              <a:buSzPts val="1700"/>
              <a:buFont typeface="Roboto"/>
              <a:buChar char="●"/>
            </a:pPr>
            <a:r>
              <a:rPr lang="en-US" sz="1700">
                <a:latin typeface="Roboto"/>
                <a:ea typeface="Roboto"/>
                <a:cs typeface="Roboto"/>
                <a:sym typeface="Roboto"/>
              </a:rPr>
              <a:t>service delivery e.g. whether health service providers are discriminatory and/or reinforce existing gender norms </a:t>
            </a:r>
            <a:endParaRPr sz="1700">
              <a:latin typeface="Roboto"/>
              <a:ea typeface="Roboto"/>
              <a:cs typeface="Roboto"/>
              <a:sym typeface="Roboto"/>
            </a:endParaRPr>
          </a:p>
          <a:p>
            <a:pPr marL="457200" lvl="0" indent="-336550" algn="l" rtl="0">
              <a:lnSpc>
                <a:spcPct val="115000"/>
              </a:lnSpc>
              <a:spcBef>
                <a:spcPts val="1000"/>
              </a:spcBef>
              <a:spcAft>
                <a:spcPts val="0"/>
              </a:spcAft>
              <a:buClr>
                <a:schemeClr val="accent5"/>
              </a:buClr>
              <a:buSzPts val="1700"/>
              <a:buFont typeface="Roboto"/>
              <a:buChar char="●"/>
            </a:pPr>
            <a:r>
              <a:rPr lang="en-US" sz="1700">
                <a:latin typeface="Roboto"/>
                <a:ea typeface="Roboto"/>
                <a:cs typeface="Roboto"/>
                <a:sym typeface="Roboto"/>
              </a:rPr>
              <a:t>policies and practices that either promote or restrict gender equality outcomes</a:t>
            </a:r>
            <a:endParaRPr sz="1700">
              <a:latin typeface="Roboto"/>
              <a:ea typeface="Roboto"/>
              <a:cs typeface="Roboto"/>
              <a:sym typeface="Roboto"/>
            </a:endParaRPr>
          </a:p>
          <a:p>
            <a:pPr marL="457200" lvl="0" indent="-336550" algn="l" rtl="0">
              <a:lnSpc>
                <a:spcPct val="115000"/>
              </a:lnSpc>
              <a:spcBef>
                <a:spcPts val="1000"/>
              </a:spcBef>
              <a:spcAft>
                <a:spcPts val="1000"/>
              </a:spcAft>
              <a:buClr>
                <a:schemeClr val="accent1"/>
              </a:buClr>
              <a:buSzPts val="1700"/>
              <a:buFont typeface="Roboto"/>
              <a:buChar char="●"/>
            </a:pPr>
            <a:r>
              <a:rPr lang="en-US" sz="1700">
                <a:latin typeface="Roboto"/>
                <a:ea typeface="Roboto"/>
                <a:cs typeface="Roboto"/>
                <a:sym typeface="Roboto"/>
              </a:rPr>
              <a:t>key gender barriers and opportunities that impact the achievement of program objectives</a:t>
            </a:r>
            <a:endParaRPr sz="1700">
              <a:latin typeface="Roboto"/>
              <a:ea typeface="Roboto"/>
              <a:cs typeface="Roboto"/>
              <a:sym typeface="Roboto"/>
            </a:endParaRPr>
          </a:p>
        </p:txBody>
      </p:sp>
      <p:sp>
        <p:nvSpPr>
          <p:cNvPr id="382" name="Google Shape;382;p51"/>
          <p:cNvSpPr txBox="1">
            <a:spLocks noGrp="1"/>
          </p:cNvSpPr>
          <p:nvPr>
            <p:ph type="body" idx="1"/>
          </p:nvPr>
        </p:nvSpPr>
        <p:spPr>
          <a:xfrm>
            <a:off x="708250" y="1420625"/>
            <a:ext cx="10962900" cy="57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1500"/>
              </a:spcAft>
              <a:buNone/>
            </a:pPr>
            <a:r>
              <a:rPr lang="en-US" sz="1700" b="1">
                <a:latin typeface="Roboto"/>
                <a:ea typeface="Roboto"/>
                <a:cs typeface="Roboto"/>
                <a:sym typeface="Roboto"/>
              </a:rPr>
              <a:t>What might you look at during your gender analysis? </a:t>
            </a:r>
            <a:endParaRPr sz="1700" b="1">
              <a:latin typeface="Roboto"/>
              <a:ea typeface="Roboto"/>
              <a:cs typeface="Roboto"/>
              <a:sym typeface="Roboto"/>
            </a:endParaRPr>
          </a:p>
        </p:txBody>
      </p:sp>
      <p:sp>
        <p:nvSpPr>
          <p:cNvPr id="383" name="Google Shape;383;p51"/>
          <p:cNvSpPr/>
          <p:nvPr/>
        </p:nvSpPr>
        <p:spPr>
          <a:xfrm rot="5400000">
            <a:off x="149651" y="208399"/>
            <a:ext cx="1164300" cy="1071900"/>
          </a:xfrm>
          <a:prstGeom prst="hexagon">
            <a:avLst>
              <a:gd name="adj" fmla="val 25000"/>
              <a:gd name="vf" fmla="val 115470"/>
            </a:avLst>
          </a:prstGeom>
          <a:noFill/>
          <a:ln w="1143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400">
              <a:solidFill>
                <a:schemeClr val="lt1"/>
              </a:solidFill>
              <a:latin typeface="Calibri"/>
              <a:ea typeface="Calibri"/>
              <a:cs typeface="Calibri"/>
              <a:sym typeface="Calibri"/>
            </a:endParaRPr>
          </a:p>
        </p:txBody>
      </p:sp>
      <p:sp>
        <p:nvSpPr>
          <p:cNvPr id="384" name="Google Shape;384;p51"/>
          <p:cNvSpPr txBox="1"/>
          <p:nvPr/>
        </p:nvSpPr>
        <p:spPr>
          <a:xfrm>
            <a:off x="493942" y="315621"/>
            <a:ext cx="474000" cy="695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900" b="1">
                <a:solidFill>
                  <a:schemeClr val="accent5"/>
                </a:solidFill>
                <a:latin typeface="Bebas Neue"/>
                <a:ea typeface="Bebas Neue"/>
                <a:cs typeface="Bebas Neue"/>
                <a:sym typeface="Bebas Neue"/>
              </a:rPr>
              <a:t>1</a:t>
            </a:r>
            <a:endParaRPr sz="4900" b="1">
              <a:solidFill>
                <a:schemeClr val="accent5"/>
              </a:solidFill>
              <a:latin typeface="Bebas Neue"/>
              <a:ea typeface="Bebas Neue"/>
              <a:cs typeface="Bebas Neue"/>
              <a:sym typeface="Bebas Neue"/>
            </a:endParaRPr>
          </a:p>
        </p:txBody>
      </p:sp>
      <p:grpSp>
        <p:nvGrpSpPr>
          <p:cNvPr id="385" name="Google Shape;385;p51"/>
          <p:cNvGrpSpPr/>
          <p:nvPr/>
        </p:nvGrpSpPr>
        <p:grpSpPr>
          <a:xfrm>
            <a:off x="8824197" y="3337765"/>
            <a:ext cx="3367801" cy="3520224"/>
            <a:chOff x="8824197" y="3337765"/>
            <a:chExt cx="3367801" cy="3520224"/>
          </a:xfrm>
        </p:grpSpPr>
        <p:pic>
          <p:nvPicPr>
            <p:cNvPr id="386" name="Google Shape;386;p51" descr="A colorful circle with white text&#10;&#10;Description automatically generated"/>
            <p:cNvPicPr preferRelativeResize="0"/>
            <p:nvPr/>
          </p:nvPicPr>
          <p:blipFill rotWithShape="1">
            <a:blip r:embed="rId3">
              <a:alphaModFix/>
            </a:blip>
            <a:srcRect/>
            <a:stretch/>
          </p:blipFill>
          <p:spPr>
            <a:xfrm>
              <a:off x="8824197" y="3337765"/>
              <a:ext cx="3367801" cy="3520224"/>
            </a:xfrm>
            <a:prstGeom prst="rect">
              <a:avLst/>
            </a:prstGeom>
            <a:noFill/>
            <a:ln>
              <a:noFill/>
            </a:ln>
          </p:spPr>
        </p:pic>
        <p:sp>
          <p:nvSpPr>
            <p:cNvPr id="387" name="Google Shape;387;p51"/>
            <p:cNvSpPr/>
            <p:nvPr/>
          </p:nvSpPr>
          <p:spPr>
            <a:xfrm>
              <a:off x="9695550" y="4838152"/>
              <a:ext cx="184297" cy="340412"/>
            </a:xfrm>
            <a:prstGeom prst="rect">
              <a:avLst/>
            </a:prstGeom>
            <a:solidFill>
              <a:srgbClr val="58BCC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8" name="Google Shape;388;p51"/>
            <p:cNvSpPr/>
            <p:nvPr/>
          </p:nvSpPr>
          <p:spPr>
            <a:xfrm>
              <a:off x="9879856" y="4475493"/>
              <a:ext cx="115209" cy="79102"/>
            </a:xfrm>
            <a:prstGeom prst="rect">
              <a:avLst/>
            </a:prstGeom>
            <a:solidFill>
              <a:srgbClr val="58BCC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9" name="Google Shape;389;p51"/>
            <p:cNvSpPr/>
            <p:nvPr/>
          </p:nvSpPr>
          <p:spPr>
            <a:xfrm>
              <a:off x="9653600" y="4746952"/>
              <a:ext cx="184200" cy="340500"/>
            </a:xfrm>
            <a:prstGeom prst="rect">
              <a:avLst/>
            </a:prstGeom>
            <a:solidFill>
              <a:srgbClr val="58BCC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90" name="Google Shape;390;p51"/>
            <p:cNvSpPr/>
            <p:nvPr/>
          </p:nvSpPr>
          <p:spPr>
            <a:xfrm rot="-2985161">
              <a:off x="9715603" y="4702251"/>
              <a:ext cx="184340" cy="340370"/>
            </a:xfrm>
            <a:prstGeom prst="rect">
              <a:avLst/>
            </a:prstGeom>
            <a:solidFill>
              <a:srgbClr val="58BCC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91" name="Google Shape;391;p51"/>
            <p:cNvSpPr/>
            <p:nvPr/>
          </p:nvSpPr>
          <p:spPr>
            <a:xfrm rot="-5685819">
              <a:off x="10311498" y="4134820"/>
              <a:ext cx="184236" cy="340470"/>
            </a:xfrm>
            <a:prstGeom prst="rect">
              <a:avLst/>
            </a:prstGeom>
            <a:solidFill>
              <a:srgbClr val="58BCC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92" name="Google Shape;392;p51"/>
            <p:cNvSpPr txBox="1"/>
            <p:nvPr/>
          </p:nvSpPr>
          <p:spPr>
            <a:xfrm rot="-2900606">
              <a:off x="9449185" y="4357862"/>
              <a:ext cx="1085321" cy="303482"/>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700">
                  <a:solidFill>
                    <a:srgbClr val="FFFFFF"/>
                  </a:solidFill>
                  <a:highlight>
                    <a:srgbClr val="58BCC7"/>
                  </a:highlight>
                  <a:latin typeface="Bebas Neue"/>
                  <a:ea typeface="Bebas Neue"/>
                  <a:cs typeface="Bebas Neue"/>
                  <a:sym typeface="Bebas Neue"/>
                </a:rPr>
                <a:t>ServiceS</a:t>
              </a:r>
              <a:r>
                <a:rPr lang="en-US" sz="2500">
                  <a:solidFill>
                    <a:srgbClr val="FFFFFF"/>
                  </a:solidFill>
                  <a:highlight>
                    <a:srgbClr val="58BCC7"/>
                  </a:highlight>
                  <a:latin typeface="Bebas Neue"/>
                  <a:ea typeface="Bebas Neue"/>
                  <a:cs typeface="Bebas Neue"/>
                  <a:sym typeface="Bebas Neue"/>
                </a:rPr>
                <a:t>       </a:t>
              </a:r>
              <a:endParaRPr sz="2500">
                <a:solidFill>
                  <a:srgbClr val="FFFFFF"/>
                </a:solidFill>
                <a:highlight>
                  <a:srgbClr val="58BCC7"/>
                </a:highlight>
                <a:latin typeface="Bebas Neue"/>
                <a:ea typeface="Bebas Neue"/>
                <a:cs typeface="Bebas Neue"/>
                <a:sym typeface="Bebas Neue"/>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8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8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52"/>
          <p:cNvSpPr txBox="1">
            <a:spLocks noGrp="1"/>
          </p:cNvSpPr>
          <p:nvPr>
            <p:ph type="title"/>
          </p:nvPr>
        </p:nvSpPr>
        <p:spPr>
          <a:xfrm>
            <a:off x="1694625" y="362600"/>
            <a:ext cx="101580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chemeClr val="accent3"/>
                </a:solidFill>
                <a:latin typeface="Bebas Neue"/>
                <a:ea typeface="Bebas Neue"/>
                <a:cs typeface="Bebas Neue"/>
                <a:sym typeface="Bebas Neue"/>
              </a:rPr>
              <a:t>STEP 2: Intervention mapping</a:t>
            </a:r>
            <a:endParaRPr sz="4400" b="1">
              <a:solidFill>
                <a:schemeClr val="accent3"/>
              </a:solidFill>
              <a:latin typeface="Bebas Neue"/>
              <a:ea typeface="Bebas Neue"/>
              <a:cs typeface="Bebas Neue"/>
              <a:sym typeface="Bebas Neue"/>
            </a:endParaRPr>
          </a:p>
        </p:txBody>
      </p:sp>
      <p:sp>
        <p:nvSpPr>
          <p:cNvPr id="398" name="Google Shape;398;p52"/>
          <p:cNvSpPr/>
          <p:nvPr/>
        </p:nvSpPr>
        <p:spPr>
          <a:xfrm rot="5400000">
            <a:off x="149651" y="208399"/>
            <a:ext cx="1164300" cy="1071900"/>
          </a:xfrm>
          <a:prstGeom prst="hexagon">
            <a:avLst>
              <a:gd name="adj" fmla="val 25000"/>
              <a:gd name="vf" fmla="val 115470"/>
            </a:avLst>
          </a:prstGeom>
          <a:noFill/>
          <a:ln w="1143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400">
              <a:solidFill>
                <a:schemeClr val="lt1"/>
              </a:solidFill>
              <a:latin typeface="Calibri"/>
              <a:ea typeface="Calibri"/>
              <a:cs typeface="Calibri"/>
              <a:sym typeface="Calibri"/>
            </a:endParaRPr>
          </a:p>
        </p:txBody>
      </p:sp>
      <p:sp>
        <p:nvSpPr>
          <p:cNvPr id="399" name="Google Shape;399;p52"/>
          <p:cNvSpPr txBox="1"/>
          <p:nvPr/>
        </p:nvSpPr>
        <p:spPr>
          <a:xfrm>
            <a:off x="493942" y="315621"/>
            <a:ext cx="474000" cy="695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900" b="1">
                <a:solidFill>
                  <a:schemeClr val="accent3"/>
                </a:solidFill>
                <a:latin typeface="Bebas Neue"/>
                <a:ea typeface="Bebas Neue"/>
                <a:cs typeface="Bebas Neue"/>
                <a:sym typeface="Bebas Neue"/>
              </a:rPr>
              <a:t>2</a:t>
            </a:r>
            <a:endParaRPr sz="4900" b="1">
              <a:solidFill>
                <a:schemeClr val="accent3"/>
              </a:solidFill>
              <a:latin typeface="Bebas Neue"/>
              <a:ea typeface="Bebas Neue"/>
              <a:cs typeface="Bebas Neue"/>
              <a:sym typeface="Bebas Neue"/>
            </a:endParaRPr>
          </a:p>
        </p:txBody>
      </p:sp>
      <p:sp>
        <p:nvSpPr>
          <p:cNvPr id="400" name="Google Shape;400;p52"/>
          <p:cNvSpPr/>
          <p:nvPr/>
        </p:nvSpPr>
        <p:spPr>
          <a:xfrm>
            <a:off x="4950825" y="2787750"/>
            <a:ext cx="2133300" cy="21333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900">
                <a:solidFill>
                  <a:schemeClr val="lt1"/>
                </a:solidFill>
                <a:latin typeface="Roboto"/>
                <a:ea typeface="Roboto"/>
                <a:cs typeface="Roboto"/>
                <a:sym typeface="Roboto"/>
              </a:rPr>
              <a:t>Intervention</a:t>
            </a:r>
            <a:endParaRPr sz="1900">
              <a:solidFill>
                <a:schemeClr val="lt1"/>
              </a:solidFill>
              <a:latin typeface="Roboto"/>
              <a:ea typeface="Roboto"/>
              <a:cs typeface="Roboto"/>
              <a:sym typeface="Roboto"/>
            </a:endParaRPr>
          </a:p>
        </p:txBody>
      </p:sp>
      <p:cxnSp>
        <p:nvCxnSpPr>
          <p:cNvPr id="401" name="Google Shape;401;p52"/>
          <p:cNvCxnSpPr/>
          <p:nvPr/>
        </p:nvCxnSpPr>
        <p:spPr>
          <a:xfrm rot="10800000" flipH="1">
            <a:off x="6941835" y="2866315"/>
            <a:ext cx="819300" cy="495600"/>
          </a:xfrm>
          <a:prstGeom prst="straightConnector1">
            <a:avLst/>
          </a:prstGeom>
          <a:noFill/>
          <a:ln w="28575" cap="flat" cmpd="sng">
            <a:solidFill>
              <a:schemeClr val="accent3"/>
            </a:solidFill>
            <a:prstDash val="solid"/>
            <a:round/>
            <a:headEnd type="none" w="med" len="med"/>
            <a:tailEnd type="triangle" w="med" len="med"/>
          </a:ln>
        </p:spPr>
      </p:cxnSp>
      <p:cxnSp>
        <p:nvCxnSpPr>
          <p:cNvPr id="402" name="Google Shape;402;p52"/>
          <p:cNvCxnSpPr/>
          <p:nvPr/>
        </p:nvCxnSpPr>
        <p:spPr>
          <a:xfrm rot="10800000">
            <a:off x="4267260" y="2866315"/>
            <a:ext cx="819300" cy="495600"/>
          </a:xfrm>
          <a:prstGeom prst="straightConnector1">
            <a:avLst/>
          </a:prstGeom>
          <a:noFill/>
          <a:ln w="28575" cap="flat" cmpd="sng">
            <a:solidFill>
              <a:schemeClr val="accent3"/>
            </a:solidFill>
            <a:prstDash val="solid"/>
            <a:round/>
            <a:headEnd type="none" w="med" len="med"/>
            <a:tailEnd type="triangle" w="med" len="med"/>
          </a:ln>
        </p:spPr>
      </p:cxnSp>
      <p:cxnSp>
        <p:nvCxnSpPr>
          <p:cNvPr id="403" name="Google Shape;403;p52"/>
          <p:cNvCxnSpPr/>
          <p:nvPr/>
        </p:nvCxnSpPr>
        <p:spPr>
          <a:xfrm flipH="1">
            <a:off x="4267260" y="4327515"/>
            <a:ext cx="819300" cy="495600"/>
          </a:xfrm>
          <a:prstGeom prst="straightConnector1">
            <a:avLst/>
          </a:prstGeom>
          <a:noFill/>
          <a:ln w="28575" cap="flat" cmpd="sng">
            <a:solidFill>
              <a:schemeClr val="accent3"/>
            </a:solidFill>
            <a:prstDash val="solid"/>
            <a:round/>
            <a:headEnd type="none" w="med" len="med"/>
            <a:tailEnd type="triangle" w="med" len="med"/>
          </a:ln>
        </p:spPr>
      </p:cxnSp>
      <p:cxnSp>
        <p:nvCxnSpPr>
          <p:cNvPr id="404" name="Google Shape;404;p52"/>
          <p:cNvCxnSpPr/>
          <p:nvPr/>
        </p:nvCxnSpPr>
        <p:spPr>
          <a:xfrm>
            <a:off x="6928748" y="4412352"/>
            <a:ext cx="819300" cy="495600"/>
          </a:xfrm>
          <a:prstGeom prst="straightConnector1">
            <a:avLst/>
          </a:prstGeom>
          <a:noFill/>
          <a:ln w="28575" cap="flat" cmpd="sng">
            <a:solidFill>
              <a:schemeClr val="accent3"/>
            </a:solidFill>
            <a:prstDash val="solid"/>
            <a:round/>
            <a:headEnd type="none" w="med" len="med"/>
            <a:tailEnd type="triangle" w="med" len="med"/>
          </a:ln>
        </p:spPr>
      </p:cxnSp>
      <p:sp>
        <p:nvSpPr>
          <p:cNvPr id="405" name="Google Shape;405;p52"/>
          <p:cNvSpPr txBox="1"/>
          <p:nvPr/>
        </p:nvSpPr>
        <p:spPr>
          <a:xfrm>
            <a:off x="7883225" y="1947125"/>
            <a:ext cx="3543900" cy="919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500"/>
              </a:spcBef>
              <a:spcAft>
                <a:spcPts val="1000"/>
              </a:spcAft>
              <a:buNone/>
            </a:pPr>
            <a:r>
              <a:rPr lang="en-US" sz="2100" b="1">
                <a:solidFill>
                  <a:schemeClr val="dk1"/>
                </a:solidFill>
                <a:latin typeface="Roboto"/>
                <a:ea typeface="Roboto"/>
                <a:cs typeface="Roboto"/>
                <a:sym typeface="Roboto"/>
              </a:rPr>
              <a:t>What is done: </a:t>
            </a:r>
            <a:r>
              <a:rPr lang="en-US" sz="2100">
                <a:solidFill>
                  <a:schemeClr val="dk1"/>
                </a:solidFill>
                <a:latin typeface="Roboto"/>
                <a:ea typeface="Roboto"/>
                <a:cs typeface="Roboto"/>
                <a:sym typeface="Roboto"/>
              </a:rPr>
              <a:t>The activities, session content, etc. </a:t>
            </a:r>
            <a:endParaRPr sz="2100">
              <a:solidFill>
                <a:schemeClr val="dk1"/>
              </a:solidFill>
              <a:latin typeface="Roboto"/>
              <a:ea typeface="Roboto"/>
              <a:cs typeface="Roboto"/>
              <a:sym typeface="Roboto"/>
            </a:endParaRPr>
          </a:p>
        </p:txBody>
      </p:sp>
      <p:sp>
        <p:nvSpPr>
          <p:cNvPr id="406" name="Google Shape;406;p52"/>
          <p:cNvSpPr txBox="1"/>
          <p:nvPr/>
        </p:nvSpPr>
        <p:spPr>
          <a:xfrm>
            <a:off x="8009724" y="4593925"/>
            <a:ext cx="3986425" cy="13176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1500"/>
              </a:spcBef>
              <a:spcAft>
                <a:spcPts val="1000"/>
              </a:spcAft>
              <a:buNone/>
            </a:pPr>
            <a:r>
              <a:rPr lang="en-US" sz="2100" b="1" dirty="0">
                <a:solidFill>
                  <a:schemeClr val="dk1"/>
                </a:solidFill>
                <a:latin typeface="Roboto"/>
                <a:ea typeface="Roboto"/>
                <a:cs typeface="Roboto"/>
                <a:sym typeface="Roboto"/>
              </a:rPr>
              <a:t>How it is carried out:</a:t>
            </a:r>
            <a:r>
              <a:rPr lang="en-US" sz="2100" dirty="0">
                <a:solidFill>
                  <a:schemeClr val="dk1"/>
                </a:solidFill>
                <a:latin typeface="Roboto"/>
                <a:ea typeface="Roboto"/>
                <a:cs typeface="Roboto"/>
                <a:sym typeface="Roboto"/>
              </a:rPr>
              <a:t> Who delivers it, format and set-up</a:t>
            </a:r>
            <a:endParaRPr dirty="0"/>
          </a:p>
        </p:txBody>
      </p:sp>
      <p:sp>
        <p:nvSpPr>
          <p:cNvPr id="407" name="Google Shape;407;p52"/>
          <p:cNvSpPr txBox="1"/>
          <p:nvPr/>
        </p:nvSpPr>
        <p:spPr>
          <a:xfrm>
            <a:off x="0" y="4515375"/>
            <a:ext cx="4151700" cy="1649100"/>
          </a:xfrm>
          <a:prstGeom prst="rect">
            <a:avLst/>
          </a:prstGeom>
          <a:noFill/>
          <a:ln>
            <a:noFill/>
          </a:ln>
        </p:spPr>
        <p:txBody>
          <a:bodyPr spcFirstLastPara="1" wrap="square" lIns="91425" tIns="91425" rIns="91425" bIns="91425" anchor="t" anchorCtr="0">
            <a:normAutofit/>
          </a:bodyPr>
          <a:lstStyle/>
          <a:p>
            <a:pPr marL="457200" lvl="0" indent="0" algn="r" rtl="0">
              <a:lnSpc>
                <a:spcPct val="115000"/>
              </a:lnSpc>
              <a:spcBef>
                <a:spcPts val="1500"/>
              </a:spcBef>
              <a:spcAft>
                <a:spcPts val="1000"/>
              </a:spcAft>
              <a:buNone/>
            </a:pPr>
            <a:r>
              <a:rPr lang="en-US" sz="2100" b="1">
                <a:solidFill>
                  <a:schemeClr val="dk1"/>
                </a:solidFill>
                <a:latin typeface="Roboto"/>
                <a:ea typeface="Roboto"/>
                <a:cs typeface="Roboto"/>
                <a:sym typeface="Roboto"/>
              </a:rPr>
              <a:t>Who is involved: </a:t>
            </a:r>
            <a:r>
              <a:rPr lang="en-US" sz="2100">
                <a:solidFill>
                  <a:schemeClr val="dk1"/>
                </a:solidFill>
                <a:latin typeface="Roboto"/>
                <a:ea typeface="Roboto"/>
                <a:cs typeface="Roboto"/>
                <a:sym typeface="Roboto"/>
              </a:rPr>
              <a:t>Types of clients, service providers, etc. </a:t>
            </a:r>
            <a:endParaRPr/>
          </a:p>
        </p:txBody>
      </p:sp>
      <p:sp>
        <p:nvSpPr>
          <p:cNvPr id="408" name="Google Shape;408;p52"/>
          <p:cNvSpPr txBox="1"/>
          <p:nvPr/>
        </p:nvSpPr>
        <p:spPr>
          <a:xfrm>
            <a:off x="-272025" y="1921925"/>
            <a:ext cx="4423800" cy="1649100"/>
          </a:xfrm>
          <a:prstGeom prst="rect">
            <a:avLst/>
          </a:prstGeom>
          <a:noFill/>
          <a:ln>
            <a:noFill/>
          </a:ln>
        </p:spPr>
        <p:txBody>
          <a:bodyPr spcFirstLastPara="1" wrap="square" lIns="91425" tIns="91425" rIns="91425" bIns="91425" anchor="t" anchorCtr="0">
            <a:normAutofit/>
          </a:bodyPr>
          <a:lstStyle/>
          <a:p>
            <a:pPr marL="457200" lvl="0" indent="0" algn="r" rtl="0">
              <a:lnSpc>
                <a:spcPct val="115000"/>
              </a:lnSpc>
              <a:spcBef>
                <a:spcPts val="1500"/>
              </a:spcBef>
              <a:spcAft>
                <a:spcPts val="1000"/>
              </a:spcAft>
              <a:buNone/>
            </a:pPr>
            <a:r>
              <a:rPr lang="en-US" sz="2100" b="1">
                <a:solidFill>
                  <a:schemeClr val="dk1"/>
                </a:solidFill>
                <a:latin typeface="Roboto"/>
                <a:ea typeface="Roboto"/>
                <a:cs typeface="Roboto"/>
                <a:sym typeface="Roboto"/>
              </a:rPr>
              <a:t>Frequency:</a:t>
            </a:r>
            <a:r>
              <a:rPr lang="en-US" sz="2100">
                <a:solidFill>
                  <a:schemeClr val="dk1"/>
                </a:solidFill>
                <a:latin typeface="Roboto"/>
                <a:ea typeface="Roboto"/>
                <a:cs typeface="Roboto"/>
                <a:sym typeface="Roboto"/>
              </a:rPr>
              <a:t> When and how often this activity is undertaken</a:t>
            </a:r>
            <a:endParaRPr sz="2100" b="1">
              <a:solidFill>
                <a:schemeClr val="dk1"/>
              </a:solidFill>
              <a:latin typeface="Roboto"/>
              <a:ea typeface="Roboto"/>
              <a:cs typeface="Roboto"/>
              <a:sym typeface="Roboto"/>
            </a:endParaRPr>
          </a:p>
        </p:txBody>
      </p:sp>
      <p:sp>
        <p:nvSpPr>
          <p:cNvPr id="409" name="Google Shape;409;p52"/>
          <p:cNvSpPr txBox="1"/>
          <p:nvPr/>
        </p:nvSpPr>
        <p:spPr>
          <a:xfrm>
            <a:off x="7883225" y="2866325"/>
            <a:ext cx="3969300" cy="1053300"/>
          </a:xfrm>
          <a:prstGeom prst="rect">
            <a:avLst/>
          </a:prstGeom>
          <a:noFill/>
          <a:ln>
            <a:noFill/>
          </a:ln>
        </p:spPr>
        <p:txBody>
          <a:bodyPr spcFirstLastPara="1" wrap="square" lIns="91425" tIns="91425" rIns="91425" bIns="91425" anchor="t" anchorCtr="0">
            <a:normAutofit fontScale="85000" lnSpcReduction="20000"/>
          </a:bodyPr>
          <a:lstStyle/>
          <a:p>
            <a:pPr marL="0" lvl="0" indent="0" algn="l" rtl="0">
              <a:lnSpc>
                <a:spcPct val="115000"/>
              </a:lnSpc>
              <a:spcBef>
                <a:spcPts val="1500"/>
              </a:spcBef>
              <a:spcAft>
                <a:spcPts val="1000"/>
              </a:spcAft>
              <a:buNone/>
            </a:pPr>
            <a:r>
              <a:rPr lang="en-US" i="1">
                <a:solidFill>
                  <a:schemeClr val="dk1"/>
                </a:solidFill>
                <a:latin typeface="Roboto"/>
                <a:ea typeface="Roboto"/>
                <a:cs typeface="Roboto"/>
                <a:sym typeface="Roboto"/>
              </a:rPr>
              <a:t>E.g: Conduct weekly group sessions covering topics like bodily autonomy, contraceptive options, and healthy relationships.</a:t>
            </a:r>
            <a:endParaRPr i="1">
              <a:latin typeface="Roboto"/>
              <a:ea typeface="Roboto"/>
              <a:cs typeface="Roboto"/>
              <a:sym typeface="Roboto"/>
            </a:endParaRPr>
          </a:p>
        </p:txBody>
      </p:sp>
      <p:sp>
        <p:nvSpPr>
          <p:cNvPr id="410" name="Google Shape;410;p52"/>
          <p:cNvSpPr txBox="1"/>
          <p:nvPr/>
        </p:nvSpPr>
        <p:spPr>
          <a:xfrm>
            <a:off x="8020702" y="5540400"/>
            <a:ext cx="4151700" cy="1198150"/>
          </a:xfrm>
          <a:prstGeom prst="rect">
            <a:avLst/>
          </a:prstGeom>
          <a:noFill/>
          <a:ln>
            <a:noFill/>
          </a:ln>
        </p:spPr>
        <p:txBody>
          <a:bodyPr spcFirstLastPara="1" wrap="square" lIns="91425" tIns="91425" rIns="91425" bIns="91425" anchor="t" anchorCtr="0">
            <a:normAutofit lnSpcReduction="10000"/>
          </a:bodyPr>
          <a:lstStyle/>
          <a:p>
            <a:pPr marL="0" marR="0" lvl="0" indent="0" algn="l" rtl="0">
              <a:lnSpc>
                <a:spcPct val="115000"/>
              </a:lnSpc>
              <a:spcBef>
                <a:spcPts val="1500"/>
              </a:spcBef>
              <a:spcAft>
                <a:spcPts val="1000"/>
              </a:spcAft>
              <a:buNone/>
            </a:pPr>
            <a:r>
              <a:rPr lang="en-US" i="1" dirty="0" err="1">
                <a:solidFill>
                  <a:schemeClr val="dk1"/>
                </a:solidFill>
                <a:latin typeface="Roboto"/>
                <a:ea typeface="Roboto"/>
                <a:cs typeface="Roboto"/>
                <a:sym typeface="Roboto"/>
              </a:rPr>
              <a:t>E.g</a:t>
            </a:r>
            <a:r>
              <a:rPr lang="en-US" i="1" dirty="0">
                <a:solidFill>
                  <a:schemeClr val="dk1"/>
                </a:solidFill>
                <a:latin typeface="Roboto"/>
                <a:ea typeface="Roboto"/>
                <a:cs typeface="Roboto"/>
                <a:sym typeface="Roboto"/>
              </a:rPr>
              <a:t>: Sessions are led by young female peer educators, creating a safe space for adolescent girls to ask questions and share experiences.</a:t>
            </a:r>
            <a:endParaRPr i="1" dirty="0">
              <a:latin typeface="Roboto"/>
              <a:ea typeface="Roboto"/>
              <a:cs typeface="Roboto"/>
              <a:sym typeface="Roboto"/>
            </a:endParaRPr>
          </a:p>
        </p:txBody>
      </p:sp>
      <p:sp>
        <p:nvSpPr>
          <p:cNvPr id="411" name="Google Shape;411;p52"/>
          <p:cNvSpPr txBox="1"/>
          <p:nvPr/>
        </p:nvSpPr>
        <p:spPr>
          <a:xfrm>
            <a:off x="195850" y="5420250"/>
            <a:ext cx="3830400" cy="3000000"/>
          </a:xfrm>
          <a:prstGeom prst="rect">
            <a:avLst/>
          </a:prstGeom>
          <a:noFill/>
          <a:ln>
            <a:noFill/>
          </a:ln>
        </p:spPr>
        <p:txBody>
          <a:bodyPr spcFirstLastPara="1" wrap="square" lIns="91425" tIns="91425" rIns="91425" bIns="91425" anchor="t" anchorCtr="0">
            <a:normAutofit/>
          </a:bodyPr>
          <a:lstStyle/>
          <a:p>
            <a:pPr marL="0" marR="0" lvl="0" indent="0" algn="r" rtl="0">
              <a:lnSpc>
                <a:spcPct val="115000"/>
              </a:lnSpc>
              <a:spcBef>
                <a:spcPts val="1500"/>
              </a:spcBef>
              <a:spcAft>
                <a:spcPts val="1000"/>
              </a:spcAft>
              <a:buNone/>
            </a:pPr>
            <a:r>
              <a:rPr lang="en-US" i="1">
                <a:latin typeface="Roboto"/>
                <a:ea typeface="Roboto"/>
                <a:cs typeface="Roboto"/>
                <a:sym typeface="Roboto"/>
              </a:rPr>
              <a:t>E.g: Trained health providers offer counseling, while peer </a:t>
            </a:r>
            <a:r>
              <a:rPr lang="en-US" i="1">
                <a:solidFill>
                  <a:schemeClr val="dk1"/>
                </a:solidFill>
                <a:latin typeface="Roboto"/>
                <a:ea typeface="Roboto"/>
                <a:cs typeface="Roboto"/>
                <a:sym typeface="Roboto"/>
              </a:rPr>
              <a:t>mentors</a:t>
            </a:r>
            <a:r>
              <a:rPr lang="en-US" i="1">
                <a:latin typeface="Roboto"/>
                <a:ea typeface="Roboto"/>
                <a:cs typeface="Roboto"/>
                <a:sym typeface="Roboto"/>
              </a:rPr>
              <a:t> engage girls in group discussions. Community leaders support the program to address stigma.</a:t>
            </a:r>
            <a:endParaRPr i="1">
              <a:latin typeface="Roboto"/>
              <a:ea typeface="Roboto"/>
              <a:cs typeface="Roboto"/>
              <a:sym typeface="Roboto"/>
            </a:endParaRPr>
          </a:p>
        </p:txBody>
      </p:sp>
      <p:sp>
        <p:nvSpPr>
          <p:cNvPr id="412" name="Google Shape;412;p52"/>
          <p:cNvSpPr txBox="1"/>
          <p:nvPr/>
        </p:nvSpPr>
        <p:spPr>
          <a:xfrm>
            <a:off x="296775" y="2866325"/>
            <a:ext cx="3729600" cy="1317600"/>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US" i="1">
                <a:latin typeface="Roboto"/>
                <a:ea typeface="Roboto"/>
                <a:cs typeface="Roboto"/>
                <a:sym typeface="Roboto"/>
              </a:rPr>
              <a:t>E.g: Weekly group sessions over three months, followed by bi-monthly clinic visits for SRHR services like contraceptive counseling and STI screening.</a:t>
            </a:r>
            <a:endParaRPr i="1">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53"/>
          <p:cNvSpPr txBox="1">
            <a:spLocks noGrp="1"/>
          </p:cNvSpPr>
          <p:nvPr>
            <p:ph type="title"/>
          </p:nvPr>
        </p:nvSpPr>
        <p:spPr>
          <a:xfrm>
            <a:off x="1618525" y="438800"/>
            <a:ext cx="86757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chemeClr val="accent1"/>
                </a:solidFill>
                <a:latin typeface="Bebas Neue"/>
                <a:ea typeface="Bebas Neue"/>
                <a:cs typeface="Bebas Neue"/>
                <a:sym typeface="Bebas Neue"/>
              </a:rPr>
              <a:t>STEP 3: Assess where each component falls along the gender equality continuum</a:t>
            </a:r>
            <a:endParaRPr sz="4400" b="1">
              <a:solidFill>
                <a:schemeClr val="accent1"/>
              </a:solidFill>
              <a:latin typeface="Bebas Neue"/>
              <a:ea typeface="Bebas Neue"/>
              <a:cs typeface="Bebas Neue"/>
              <a:sym typeface="Bebas Neue"/>
            </a:endParaRPr>
          </a:p>
        </p:txBody>
      </p:sp>
      <p:sp>
        <p:nvSpPr>
          <p:cNvPr id="418" name="Google Shape;418;p53"/>
          <p:cNvSpPr/>
          <p:nvPr/>
        </p:nvSpPr>
        <p:spPr>
          <a:xfrm>
            <a:off x="8629175" y="2288750"/>
            <a:ext cx="3375600" cy="696600"/>
          </a:xfrm>
          <a:prstGeom prst="chevron">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transformative</a:t>
            </a:r>
            <a:endParaRPr sz="2500" b="1">
              <a:solidFill>
                <a:srgbClr val="FFFFFF"/>
              </a:solidFill>
              <a:latin typeface="Bebas Neue"/>
              <a:ea typeface="Bebas Neue"/>
              <a:cs typeface="Bebas Neue"/>
              <a:sym typeface="Bebas Neue"/>
            </a:endParaRPr>
          </a:p>
        </p:txBody>
      </p:sp>
      <p:sp>
        <p:nvSpPr>
          <p:cNvPr id="419" name="Google Shape;419;p53"/>
          <p:cNvSpPr/>
          <p:nvPr/>
        </p:nvSpPr>
        <p:spPr>
          <a:xfrm>
            <a:off x="338375" y="2288750"/>
            <a:ext cx="2863200" cy="696600"/>
          </a:xfrm>
          <a:prstGeom prst="homePlate">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Negative</a:t>
            </a:r>
            <a:endParaRPr sz="2500" b="1">
              <a:solidFill>
                <a:srgbClr val="FFFFFF"/>
              </a:solidFill>
              <a:latin typeface="Bebas Neue"/>
              <a:ea typeface="Bebas Neue"/>
              <a:cs typeface="Bebas Neue"/>
              <a:sym typeface="Bebas Neue"/>
            </a:endParaRPr>
          </a:p>
        </p:txBody>
      </p:sp>
      <p:sp>
        <p:nvSpPr>
          <p:cNvPr id="420" name="Google Shape;420;p53"/>
          <p:cNvSpPr/>
          <p:nvPr/>
        </p:nvSpPr>
        <p:spPr>
          <a:xfrm>
            <a:off x="5814682" y="2288750"/>
            <a:ext cx="3057600" cy="696600"/>
          </a:xfrm>
          <a:prstGeom prst="chevron">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Sensitive </a:t>
            </a:r>
            <a:endParaRPr sz="2500" b="1">
              <a:solidFill>
                <a:srgbClr val="FFFFFF"/>
              </a:solidFill>
              <a:latin typeface="Bebas Neue"/>
              <a:ea typeface="Bebas Neue"/>
              <a:cs typeface="Bebas Neue"/>
              <a:sym typeface="Bebas Neue"/>
            </a:endParaRPr>
          </a:p>
        </p:txBody>
      </p:sp>
      <p:sp>
        <p:nvSpPr>
          <p:cNvPr id="421" name="Google Shape;421;p53"/>
          <p:cNvSpPr/>
          <p:nvPr/>
        </p:nvSpPr>
        <p:spPr>
          <a:xfrm>
            <a:off x="338375" y="3069771"/>
            <a:ext cx="2492700" cy="3368479"/>
          </a:xfrm>
          <a:prstGeom prst="rect">
            <a:avLst/>
          </a:prstGeom>
          <a:solidFill>
            <a:schemeClr val="accent5"/>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Clr>
                <a:schemeClr val="dk1"/>
              </a:buClr>
              <a:buSzPts val="1100"/>
              <a:buFont typeface="Arial"/>
              <a:buNone/>
            </a:pPr>
            <a:r>
              <a:rPr lang="en-US" sz="1600">
                <a:solidFill>
                  <a:srgbClr val="FFFFFF"/>
                </a:solidFill>
                <a:latin typeface="Roboto"/>
                <a:ea typeface="Roboto"/>
                <a:cs typeface="Roboto"/>
                <a:sym typeface="Roboto"/>
              </a:rPr>
              <a:t>Does the concept reinforce any negative gender stereotypes or gender norms?</a:t>
            </a: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b="1">
              <a:solidFill>
                <a:srgbClr val="FFFFFF"/>
              </a:solidFill>
              <a:latin typeface="Roboto"/>
              <a:ea typeface="Roboto"/>
              <a:cs typeface="Roboto"/>
              <a:sym typeface="Roboto"/>
            </a:endParaRPr>
          </a:p>
          <a:p>
            <a:pPr marL="57150" lvl="0" indent="0" algn="l" rtl="0">
              <a:lnSpc>
                <a:spcPct val="115000"/>
              </a:lnSpc>
              <a:spcBef>
                <a:spcPts val="0"/>
              </a:spcBef>
              <a:spcAft>
                <a:spcPts val="0"/>
              </a:spcAft>
              <a:buClr>
                <a:srgbClr val="000000"/>
              </a:buClr>
              <a:buSzPts val="1100"/>
              <a:buFont typeface="Arial"/>
              <a:buNone/>
            </a:pPr>
            <a:endParaRPr sz="1600" b="1">
              <a:solidFill>
                <a:srgbClr val="FFFFFF"/>
              </a:solidFill>
              <a:latin typeface="Roboto"/>
              <a:ea typeface="Roboto"/>
              <a:cs typeface="Roboto"/>
              <a:sym typeface="Roboto"/>
            </a:endParaRPr>
          </a:p>
        </p:txBody>
      </p:sp>
      <p:sp>
        <p:nvSpPr>
          <p:cNvPr id="422" name="Google Shape;422;p53"/>
          <p:cNvSpPr/>
          <p:nvPr/>
        </p:nvSpPr>
        <p:spPr>
          <a:xfrm>
            <a:off x="5814675" y="3069771"/>
            <a:ext cx="2666700" cy="3368479"/>
          </a:xfrm>
          <a:prstGeom prst="rect">
            <a:avLst/>
          </a:prstGeom>
          <a:solidFill>
            <a:schemeClr val="accent4"/>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Does the concept seek to improve conditions or outcomes for women and girls? </a:t>
            </a:r>
            <a:endParaRPr sz="1600">
              <a:solidFill>
                <a:srgbClr val="FFFFFF"/>
              </a:solidFill>
              <a:latin typeface="Roboto"/>
              <a:ea typeface="Roboto"/>
              <a:cs typeface="Roboto"/>
              <a:sym typeface="Roboto"/>
            </a:endParaRPr>
          </a:p>
        </p:txBody>
      </p:sp>
      <p:sp>
        <p:nvSpPr>
          <p:cNvPr id="423" name="Google Shape;423;p53"/>
          <p:cNvSpPr/>
          <p:nvPr/>
        </p:nvSpPr>
        <p:spPr>
          <a:xfrm>
            <a:off x="8629175" y="3069771"/>
            <a:ext cx="3090900" cy="3368479"/>
          </a:xfrm>
          <a:prstGeom prst="rect">
            <a:avLst/>
          </a:prstGeom>
          <a:solidFill>
            <a:schemeClr val="accent3"/>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Clr>
                <a:schemeClr val="dk1"/>
              </a:buClr>
              <a:buSzPts val="1100"/>
              <a:buFont typeface="Arial"/>
              <a:buNone/>
            </a:pPr>
            <a:r>
              <a:rPr lang="en-US" sz="1600">
                <a:solidFill>
                  <a:srgbClr val="FFFFFF"/>
                </a:solidFill>
                <a:latin typeface="Roboto"/>
                <a:ea typeface="Roboto"/>
                <a:cs typeface="Roboto"/>
                <a:sym typeface="Roboto"/>
              </a:rPr>
              <a:t>Does the concept seek to challenge and change the underlying causes of social and gender inequalities? </a:t>
            </a:r>
            <a:endParaRPr sz="16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endParaRPr sz="1600">
              <a:solidFill>
                <a:srgbClr val="FFFFFF"/>
              </a:solidFill>
              <a:latin typeface="Roboto"/>
              <a:ea typeface="Roboto"/>
              <a:cs typeface="Roboto"/>
              <a:sym typeface="Roboto"/>
            </a:endParaRPr>
          </a:p>
        </p:txBody>
      </p:sp>
      <p:sp>
        <p:nvSpPr>
          <p:cNvPr id="424" name="Google Shape;424;p53"/>
          <p:cNvSpPr/>
          <p:nvPr/>
        </p:nvSpPr>
        <p:spPr>
          <a:xfrm>
            <a:off x="2978880" y="2288750"/>
            <a:ext cx="3057600" cy="696600"/>
          </a:xfrm>
          <a:prstGeom prst="chevron">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Neutral </a:t>
            </a:r>
            <a:endParaRPr sz="2500" b="1">
              <a:solidFill>
                <a:srgbClr val="FFFFFF"/>
              </a:solidFill>
              <a:latin typeface="Bebas Neue"/>
              <a:ea typeface="Bebas Neue"/>
              <a:cs typeface="Bebas Neue"/>
              <a:sym typeface="Bebas Neue"/>
            </a:endParaRPr>
          </a:p>
        </p:txBody>
      </p:sp>
      <p:sp>
        <p:nvSpPr>
          <p:cNvPr id="425" name="Google Shape;425;p53"/>
          <p:cNvSpPr/>
          <p:nvPr/>
        </p:nvSpPr>
        <p:spPr>
          <a:xfrm>
            <a:off x="2978875" y="3069771"/>
            <a:ext cx="2688000" cy="3368479"/>
          </a:xfrm>
          <a:prstGeom prst="rect">
            <a:avLst/>
          </a:prstGeom>
          <a:solidFill>
            <a:schemeClr val="accent2"/>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Clr>
                <a:schemeClr val="dk1"/>
              </a:buClr>
              <a:buSzPts val="1100"/>
              <a:buFont typeface="Arial"/>
              <a:buNone/>
            </a:pPr>
            <a:r>
              <a:rPr lang="en-US" sz="1600">
                <a:solidFill>
                  <a:srgbClr val="FFFFFF"/>
                </a:solidFill>
                <a:latin typeface="Roboto"/>
                <a:ea typeface="Roboto"/>
                <a:cs typeface="Roboto"/>
                <a:sym typeface="Roboto"/>
              </a:rPr>
              <a:t>Does the concept recognize women and men, and girls and boys, as distinct user groups with potentially different needs?</a:t>
            </a: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endParaRPr sz="1600">
              <a:solidFill>
                <a:srgbClr val="FFFFFF"/>
              </a:solidFill>
              <a:latin typeface="Roboto"/>
              <a:ea typeface="Roboto"/>
              <a:cs typeface="Roboto"/>
              <a:sym typeface="Roboto"/>
            </a:endParaRPr>
          </a:p>
        </p:txBody>
      </p:sp>
      <p:sp>
        <p:nvSpPr>
          <p:cNvPr id="426" name="Google Shape;426;p53"/>
          <p:cNvSpPr/>
          <p:nvPr/>
        </p:nvSpPr>
        <p:spPr>
          <a:xfrm rot="5400000">
            <a:off x="149651" y="208399"/>
            <a:ext cx="1164300" cy="1071900"/>
          </a:xfrm>
          <a:prstGeom prst="hexagon">
            <a:avLst>
              <a:gd name="adj" fmla="val 25000"/>
              <a:gd name="vf" fmla="val 115470"/>
            </a:avLst>
          </a:prstGeom>
          <a:noFill/>
          <a:ln w="1143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400">
              <a:solidFill>
                <a:schemeClr val="lt1"/>
              </a:solidFill>
              <a:latin typeface="Calibri"/>
              <a:ea typeface="Calibri"/>
              <a:cs typeface="Calibri"/>
              <a:sym typeface="Calibri"/>
            </a:endParaRPr>
          </a:p>
        </p:txBody>
      </p:sp>
      <p:sp>
        <p:nvSpPr>
          <p:cNvPr id="427" name="Google Shape;427;p53"/>
          <p:cNvSpPr txBox="1"/>
          <p:nvPr/>
        </p:nvSpPr>
        <p:spPr>
          <a:xfrm>
            <a:off x="493942" y="315621"/>
            <a:ext cx="474000" cy="695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900" b="1">
                <a:solidFill>
                  <a:schemeClr val="accent1"/>
                </a:solidFill>
                <a:latin typeface="Bebas Neue"/>
                <a:ea typeface="Bebas Neue"/>
                <a:cs typeface="Bebas Neue"/>
                <a:sym typeface="Bebas Neue"/>
              </a:rPr>
              <a:t>3</a:t>
            </a:r>
            <a:endParaRPr sz="4900" b="1">
              <a:solidFill>
                <a:schemeClr val="accent1"/>
              </a:solidFill>
              <a:latin typeface="Bebas Neue"/>
              <a:ea typeface="Bebas Neue"/>
              <a:cs typeface="Bebas Neue"/>
              <a:sym typeface="Bebas Neue"/>
            </a:endParaRPr>
          </a:p>
        </p:txBody>
      </p:sp>
      <p:sp>
        <p:nvSpPr>
          <p:cNvPr id="428" name="Google Shape;428;p53"/>
          <p:cNvSpPr txBox="1"/>
          <p:nvPr/>
        </p:nvSpPr>
        <p:spPr>
          <a:xfrm>
            <a:off x="306350" y="6484903"/>
            <a:ext cx="5474100" cy="5286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150">
                <a:solidFill>
                  <a:srgbClr val="444746"/>
                </a:solidFill>
                <a:latin typeface="Roboto"/>
                <a:ea typeface="Roboto"/>
                <a:cs typeface="Roboto"/>
                <a:sym typeface="Roboto"/>
              </a:rPr>
              <a:t>Source: Adapted from IDEO.org and Kore Global, 2021.</a:t>
            </a:r>
            <a:endParaRPr sz="1500">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54"/>
          <p:cNvSpPr/>
          <p:nvPr/>
        </p:nvSpPr>
        <p:spPr>
          <a:xfrm>
            <a:off x="8767359" y="155150"/>
            <a:ext cx="3375600" cy="696600"/>
          </a:xfrm>
          <a:prstGeom prst="chevron">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transformative</a:t>
            </a:r>
            <a:endParaRPr sz="2500" b="1">
              <a:solidFill>
                <a:srgbClr val="FFFFFF"/>
              </a:solidFill>
              <a:latin typeface="Bebas Neue"/>
              <a:ea typeface="Bebas Neue"/>
              <a:cs typeface="Bebas Neue"/>
              <a:sym typeface="Bebas Neue"/>
            </a:endParaRPr>
          </a:p>
        </p:txBody>
      </p:sp>
      <p:sp>
        <p:nvSpPr>
          <p:cNvPr id="434" name="Google Shape;434;p54"/>
          <p:cNvSpPr/>
          <p:nvPr/>
        </p:nvSpPr>
        <p:spPr>
          <a:xfrm>
            <a:off x="338375" y="155150"/>
            <a:ext cx="2863200" cy="696600"/>
          </a:xfrm>
          <a:prstGeom prst="homePlate">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Negative</a:t>
            </a:r>
            <a:endParaRPr sz="2500" b="1">
              <a:solidFill>
                <a:srgbClr val="FFFFFF"/>
              </a:solidFill>
              <a:latin typeface="Bebas Neue"/>
              <a:ea typeface="Bebas Neue"/>
              <a:cs typeface="Bebas Neue"/>
              <a:sym typeface="Bebas Neue"/>
            </a:endParaRPr>
          </a:p>
        </p:txBody>
      </p:sp>
      <p:sp>
        <p:nvSpPr>
          <p:cNvPr id="435" name="Google Shape;435;p54"/>
          <p:cNvSpPr/>
          <p:nvPr/>
        </p:nvSpPr>
        <p:spPr>
          <a:xfrm>
            <a:off x="5814675" y="155150"/>
            <a:ext cx="3162900" cy="696600"/>
          </a:xfrm>
          <a:prstGeom prst="chevron">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Sensitive </a:t>
            </a:r>
            <a:endParaRPr sz="2500" b="1">
              <a:solidFill>
                <a:srgbClr val="FFFFFF"/>
              </a:solidFill>
              <a:latin typeface="Bebas Neue"/>
              <a:ea typeface="Bebas Neue"/>
              <a:cs typeface="Bebas Neue"/>
              <a:sym typeface="Bebas Neue"/>
            </a:endParaRPr>
          </a:p>
        </p:txBody>
      </p:sp>
      <p:sp>
        <p:nvSpPr>
          <p:cNvPr id="436" name="Google Shape;436;p54"/>
          <p:cNvSpPr/>
          <p:nvPr/>
        </p:nvSpPr>
        <p:spPr>
          <a:xfrm>
            <a:off x="338375" y="947057"/>
            <a:ext cx="2492700" cy="5606693"/>
          </a:xfrm>
          <a:prstGeom prst="rect">
            <a:avLst/>
          </a:prstGeom>
          <a:solidFill>
            <a:schemeClr val="accent5"/>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Clr>
                <a:schemeClr val="dk1"/>
              </a:buClr>
              <a:buSzPts val="1100"/>
              <a:buFont typeface="Arial"/>
              <a:buNone/>
            </a:pPr>
            <a:r>
              <a:rPr lang="en-US" sz="1600" dirty="0">
                <a:solidFill>
                  <a:srgbClr val="FFFFFF"/>
                </a:solidFill>
                <a:latin typeface="Roboto"/>
                <a:ea typeface="Roboto"/>
                <a:cs typeface="Roboto"/>
                <a:sym typeface="Roboto"/>
              </a:rPr>
              <a:t>Does the concept reinforce any negative gender stereotypes or gender norms?</a:t>
            </a:r>
            <a:endParaRPr sz="1600" dirty="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b="1" dirty="0">
              <a:solidFill>
                <a:srgbClr val="FFFFFF"/>
              </a:solidFill>
              <a:latin typeface="Roboto"/>
              <a:ea typeface="Roboto"/>
              <a:cs typeface="Roboto"/>
              <a:sym typeface="Roboto"/>
            </a:endParaRPr>
          </a:p>
          <a:p>
            <a:pPr marL="57150" lvl="0" indent="0" algn="l" rtl="0">
              <a:lnSpc>
                <a:spcPct val="115000"/>
              </a:lnSpc>
              <a:spcBef>
                <a:spcPts val="0"/>
              </a:spcBef>
              <a:spcAft>
                <a:spcPts val="0"/>
              </a:spcAft>
              <a:buClr>
                <a:srgbClr val="000000"/>
              </a:buClr>
              <a:buSzPts val="1100"/>
              <a:buFont typeface="Arial"/>
              <a:buNone/>
            </a:pPr>
            <a:endParaRPr sz="1600" b="1" dirty="0">
              <a:solidFill>
                <a:srgbClr val="FFFFFF"/>
              </a:solidFill>
              <a:latin typeface="Roboto"/>
              <a:ea typeface="Roboto"/>
              <a:cs typeface="Roboto"/>
              <a:sym typeface="Roboto"/>
            </a:endParaRPr>
          </a:p>
        </p:txBody>
      </p:sp>
      <p:sp>
        <p:nvSpPr>
          <p:cNvPr id="437" name="Google Shape;437;p54"/>
          <p:cNvSpPr/>
          <p:nvPr/>
        </p:nvSpPr>
        <p:spPr>
          <a:xfrm>
            <a:off x="5814675" y="947057"/>
            <a:ext cx="2817000" cy="5606693"/>
          </a:xfrm>
          <a:prstGeom prst="rect">
            <a:avLst/>
          </a:prstGeom>
          <a:solidFill>
            <a:schemeClr val="accent4"/>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Does the concept seek to improve conditions or outcomes for women and girls? </a:t>
            </a:r>
            <a:endParaRPr sz="1600">
              <a:solidFill>
                <a:srgbClr val="FFFFFF"/>
              </a:solidFill>
              <a:latin typeface="Roboto"/>
              <a:ea typeface="Roboto"/>
              <a:cs typeface="Roboto"/>
              <a:sym typeface="Roboto"/>
            </a:endParaRPr>
          </a:p>
        </p:txBody>
      </p:sp>
      <p:sp>
        <p:nvSpPr>
          <p:cNvPr id="438" name="Google Shape;438;p54"/>
          <p:cNvSpPr/>
          <p:nvPr/>
        </p:nvSpPr>
        <p:spPr>
          <a:xfrm>
            <a:off x="8767359" y="947057"/>
            <a:ext cx="3090900" cy="5606693"/>
          </a:xfrm>
          <a:prstGeom prst="rect">
            <a:avLst/>
          </a:prstGeom>
          <a:solidFill>
            <a:schemeClr val="accent3"/>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Clr>
                <a:schemeClr val="dk1"/>
              </a:buClr>
              <a:buSzPts val="1100"/>
              <a:buFont typeface="Arial"/>
              <a:buNone/>
            </a:pPr>
            <a:r>
              <a:rPr lang="en-US" sz="1600">
                <a:solidFill>
                  <a:srgbClr val="FFFFFF"/>
                </a:solidFill>
                <a:latin typeface="Roboto"/>
                <a:ea typeface="Roboto"/>
                <a:cs typeface="Roboto"/>
                <a:sym typeface="Roboto"/>
              </a:rPr>
              <a:t>Does the concept seek to challenge and change the underlying causes of social and gender inequalities? </a:t>
            </a:r>
            <a:endParaRPr sz="16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endParaRPr sz="1600">
              <a:solidFill>
                <a:srgbClr val="FFFFFF"/>
              </a:solidFill>
              <a:latin typeface="Roboto"/>
              <a:ea typeface="Roboto"/>
              <a:cs typeface="Roboto"/>
              <a:sym typeface="Roboto"/>
            </a:endParaRPr>
          </a:p>
        </p:txBody>
      </p:sp>
      <p:sp>
        <p:nvSpPr>
          <p:cNvPr id="439" name="Google Shape;439;p54"/>
          <p:cNvSpPr/>
          <p:nvPr/>
        </p:nvSpPr>
        <p:spPr>
          <a:xfrm>
            <a:off x="2978880" y="155150"/>
            <a:ext cx="3057600" cy="696600"/>
          </a:xfrm>
          <a:prstGeom prst="chevron">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Neutral </a:t>
            </a:r>
            <a:endParaRPr sz="2500" b="1">
              <a:solidFill>
                <a:srgbClr val="FFFFFF"/>
              </a:solidFill>
              <a:latin typeface="Bebas Neue"/>
              <a:ea typeface="Bebas Neue"/>
              <a:cs typeface="Bebas Neue"/>
              <a:sym typeface="Bebas Neue"/>
            </a:endParaRPr>
          </a:p>
        </p:txBody>
      </p:sp>
      <p:sp>
        <p:nvSpPr>
          <p:cNvPr id="440" name="Google Shape;440;p54"/>
          <p:cNvSpPr/>
          <p:nvPr/>
        </p:nvSpPr>
        <p:spPr>
          <a:xfrm>
            <a:off x="2978875" y="947057"/>
            <a:ext cx="2688000" cy="5606693"/>
          </a:xfrm>
          <a:prstGeom prst="rect">
            <a:avLst/>
          </a:prstGeom>
          <a:solidFill>
            <a:schemeClr val="accent2"/>
          </a:solidFill>
          <a:ln>
            <a:noFill/>
          </a:ln>
        </p:spPr>
        <p:txBody>
          <a:bodyPr spcFirstLastPara="1" wrap="square" lIns="91425" tIns="182875" rIns="91425" bIns="91425" anchor="t" anchorCtr="0">
            <a:noAutofit/>
          </a:bodyPr>
          <a:lstStyle/>
          <a:p>
            <a:pPr marL="57150" marR="0" lvl="0" indent="0" algn="l" rtl="0">
              <a:lnSpc>
                <a:spcPct val="115000"/>
              </a:lnSpc>
              <a:spcBef>
                <a:spcPts val="0"/>
              </a:spcBef>
              <a:spcAft>
                <a:spcPts val="0"/>
              </a:spcAft>
              <a:buClr>
                <a:schemeClr val="dk1"/>
              </a:buClr>
              <a:buSzPts val="1100"/>
              <a:buFont typeface="Arial"/>
              <a:buNone/>
            </a:pPr>
            <a:r>
              <a:rPr lang="en-US" sz="1600" dirty="0">
                <a:solidFill>
                  <a:srgbClr val="FFFFFF"/>
                </a:solidFill>
                <a:latin typeface="Roboto"/>
                <a:ea typeface="Roboto"/>
                <a:cs typeface="Roboto"/>
                <a:sym typeface="Roboto"/>
              </a:rPr>
              <a:t>Does the concept recognize women and men, and girls and boys, as distinct user groups with potentially different needs?</a:t>
            </a:r>
            <a:endParaRPr sz="1600" dirty="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dirty="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endParaRPr sz="1600" dirty="0">
              <a:solidFill>
                <a:srgbClr val="FFFFFF"/>
              </a:solidFill>
              <a:latin typeface="Roboto"/>
              <a:ea typeface="Roboto"/>
              <a:cs typeface="Roboto"/>
              <a:sym typeface="Roboto"/>
            </a:endParaRPr>
          </a:p>
        </p:txBody>
      </p:sp>
      <p:sp>
        <p:nvSpPr>
          <p:cNvPr id="441" name="Google Shape;441;p54"/>
          <p:cNvSpPr/>
          <p:nvPr/>
        </p:nvSpPr>
        <p:spPr>
          <a:xfrm>
            <a:off x="454926" y="2828025"/>
            <a:ext cx="2274600" cy="36456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latin typeface="Roboto"/>
                <a:ea typeface="Roboto"/>
                <a:cs typeface="Roboto"/>
                <a:sym typeface="Roboto"/>
              </a:rPr>
              <a:t>Also explore:</a:t>
            </a:r>
            <a:endParaRPr sz="1200">
              <a:latin typeface="Roboto"/>
              <a:ea typeface="Roboto"/>
              <a:cs typeface="Roboto"/>
              <a:sym typeface="Roboto"/>
            </a:endParaRPr>
          </a:p>
          <a:p>
            <a:pPr marL="0" lvl="0" indent="0" algn="l" rtl="0">
              <a:spcBef>
                <a:spcPts val="0"/>
              </a:spcBef>
              <a:spcAft>
                <a:spcPts val="0"/>
              </a:spcAft>
              <a:buNone/>
            </a:pPr>
            <a:r>
              <a:rPr lang="en-US" sz="1200">
                <a:latin typeface="Roboto"/>
                <a:ea typeface="Roboto"/>
                <a:cs typeface="Roboto"/>
                <a:sym typeface="Roboto"/>
              </a:rPr>
              <a:t>Does it leverage any negative gender stereotypes or gender norms to attract users or achieve goals?</a:t>
            </a:r>
            <a:endParaRPr sz="1200">
              <a:latin typeface="Roboto"/>
              <a:ea typeface="Roboto"/>
              <a:cs typeface="Roboto"/>
              <a:sym typeface="Roboto"/>
            </a:endParaRPr>
          </a:p>
          <a:p>
            <a:pPr marL="0" lvl="0" indent="0" algn="l" rtl="0">
              <a:spcBef>
                <a:spcPts val="0"/>
              </a:spcBef>
              <a:spcAft>
                <a:spcPts val="0"/>
              </a:spcAft>
              <a:buNone/>
            </a:pPr>
            <a:endParaRPr sz="1200">
              <a:latin typeface="Roboto"/>
              <a:ea typeface="Roboto"/>
              <a:cs typeface="Roboto"/>
              <a:sym typeface="Roboto"/>
            </a:endParaRPr>
          </a:p>
          <a:p>
            <a:pPr marL="0" lvl="0" indent="0" algn="l" rtl="0">
              <a:spcBef>
                <a:spcPts val="0"/>
              </a:spcBef>
              <a:spcAft>
                <a:spcPts val="0"/>
              </a:spcAft>
              <a:buNone/>
            </a:pPr>
            <a:r>
              <a:rPr lang="en-US" sz="1200">
                <a:latin typeface="Roboto"/>
                <a:ea typeface="Roboto"/>
                <a:cs typeface="Roboto"/>
                <a:sym typeface="Roboto"/>
              </a:rPr>
              <a:t>Does it exacerbate gender inequalities intentionally or unintentionally?</a:t>
            </a:r>
            <a:endParaRPr sz="1200">
              <a:latin typeface="Roboto"/>
              <a:ea typeface="Roboto"/>
              <a:cs typeface="Roboto"/>
              <a:sym typeface="Roboto"/>
            </a:endParaRPr>
          </a:p>
        </p:txBody>
      </p:sp>
      <p:sp>
        <p:nvSpPr>
          <p:cNvPr id="442" name="Google Shape;442;p54"/>
          <p:cNvSpPr/>
          <p:nvPr/>
        </p:nvSpPr>
        <p:spPr>
          <a:xfrm>
            <a:off x="3105908" y="2827925"/>
            <a:ext cx="2439600" cy="36456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latin typeface="Roboto"/>
                <a:ea typeface="Roboto"/>
                <a:cs typeface="Roboto"/>
                <a:sym typeface="Roboto"/>
              </a:rPr>
              <a:t>Also explore:</a:t>
            </a:r>
            <a:endParaRPr sz="1200">
              <a:latin typeface="Roboto"/>
              <a:ea typeface="Roboto"/>
              <a:cs typeface="Roboto"/>
              <a:sym typeface="Roboto"/>
            </a:endParaRPr>
          </a:p>
          <a:p>
            <a:pPr marL="0" lvl="0" indent="0" algn="l" rtl="0">
              <a:spcBef>
                <a:spcPts val="0"/>
              </a:spcBef>
              <a:spcAft>
                <a:spcPts val="0"/>
              </a:spcAft>
              <a:buNone/>
            </a:pPr>
            <a:r>
              <a:rPr lang="en-US" sz="1200">
                <a:latin typeface="Roboto"/>
                <a:ea typeface="Roboto"/>
                <a:cs typeface="Roboto"/>
                <a:sym typeface="Roboto"/>
              </a:rPr>
              <a:t>Does it consider the gender dimensions of the environment and how this may impact program activities?</a:t>
            </a:r>
            <a:endParaRPr sz="1200">
              <a:latin typeface="Roboto"/>
              <a:ea typeface="Roboto"/>
              <a:cs typeface="Roboto"/>
              <a:sym typeface="Roboto"/>
            </a:endParaRPr>
          </a:p>
        </p:txBody>
      </p:sp>
      <p:sp>
        <p:nvSpPr>
          <p:cNvPr id="443" name="Google Shape;443;p54"/>
          <p:cNvSpPr/>
          <p:nvPr/>
        </p:nvSpPr>
        <p:spPr>
          <a:xfrm>
            <a:off x="5921450" y="2828025"/>
            <a:ext cx="2614200" cy="36456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dirty="0">
                <a:latin typeface="Roboto"/>
                <a:ea typeface="Roboto"/>
                <a:cs typeface="Roboto"/>
                <a:sym typeface="Roboto"/>
              </a:rPr>
              <a:t>Also explore:</a:t>
            </a:r>
            <a:endParaRPr sz="1200" dirty="0">
              <a:latin typeface="Roboto"/>
              <a:ea typeface="Roboto"/>
              <a:cs typeface="Roboto"/>
              <a:sym typeface="Roboto"/>
            </a:endParaRPr>
          </a:p>
          <a:p>
            <a:pPr marL="0" lvl="0" indent="0" algn="l" rtl="0">
              <a:spcBef>
                <a:spcPts val="0"/>
              </a:spcBef>
              <a:spcAft>
                <a:spcPts val="0"/>
              </a:spcAft>
              <a:buNone/>
            </a:pPr>
            <a:r>
              <a:rPr lang="en-US" sz="1200" dirty="0">
                <a:latin typeface="Roboto"/>
                <a:ea typeface="Roboto"/>
                <a:cs typeface="Roboto"/>
                <a:sym typeface="Roboto"/>
              </a:rPr>
              <a:t>Does it have an objective to improve a “domain” of women’s and girls’ lives?</a:t>
            </a:r>
            <a:endParaRPr sz="1200" dirty="0">
              <a:latin typeface="Roboto"/>
              <a:ea typeface="Roboto"/>
              <a:cs typeface="Roboto"/>
              <a:sym typeface="Roboto"/>
            </a:endParaRPr>
          </a:p>
          <a:p>
            <a:pPr marL="0" lvl="0" indent="0" algn="l" rtl="0">
              <a:spcBef>
                <a:spcPts val="1000"/>
              </a:spcBef>
              <a:spcAft>
                <a:spcPts val="0"/>
              </a:spcAft>
              <a:buNone/>
            </a:pPr>
            <a:r>
              <a:rPr lang="en-US" sz="1200" dirty="0">
                <a:latin typeface="Roboto"/>
                <a:ea typeface="Roboto"/>
                <a:cs typeface="Roboto"/>
                <a:sym typeface="Roboto"/>
              </a:rPr>
              <a:t>Does it acknowledge the following, and design with them in mind?</a:t>
            </a:r>
            <a:endParaRPr sz="1200" dirty="0">
              <a:latin typeface="Roboto"/>
              <a:ea typeface="Roboto"/>
              <a:cs typeface="Roboto"/>
              <a:sym typeface="Roboto"/>
            </a:endParaRPr>
          </a:p>
          <a:p>
            <a:pPr marL="457200" lvl="0" indent="-304800" algn="l" rtl="0">
              <a:spcBef>
                <a:spcPts val="0"/>
              </a:spcBef>
              <a:spcAft>
                <a:spcPts val="0"/>
              </a:spcAft>
              <a:buSzPts val="1200"/>
              <a:buFont typeface="Roboto"/>
              <a:buChar char="●"/>
            </a:pPr>
            <a:r>
              <a:rPr lang="en-US" sz="1200" dirty="0">
                <a:latin typeface="Roboto"/>
                <a:ea typeface="Roboto"/>
                <a:cs typeface="Roboto"/>
                <a:sym typeface="Roboto"/>
              </a:rPr>
              <a:t>Negative gender norms</a:t>
            </a:r>
            <a:endParaRPr sz="1200" dirty="0">
              <a:latin typeface="Roboto"/>
              <a:ea typeface="Roboto"/>
              <a:cs typeface="Roboto"/>
              <a:sym typeface="Roboto"/>
            </a:endParaRPr>
          </a:p>
          <a:p>
            <a:pPr marL="457200" lvl="0" indent="-304800" algn="l" rtl="0">
              <a:spcBef>
                <a:spcPts val="0"/>
              </a:spcBef>
              <a:spcAft>
                <a:spcPts val="0"/>
              </a:spcAft>
              <a:buSzPts val="1200"/>
              <a:buFont typeface="Roboto"/>
              <a:buChar char="●"/>
            </a:pPr>
            <a:r>
              <a:rPr lang="en-US" sz="1200" dirty="0">
                <a:latin typeface="Roboto"/>
                <a:ea typeface="Roboto"/>
                <a:cs typeface="Roboto"/>
                <a:sym typeface="Roboto"/>
              </a:rPr>
              <a:t>Unequal power relations </a:t>
            </a:r>
            <a:endParaRPr sz="1200" dirty="0">
              <a:latin typeface="Roboto"/>
              <a:ea typeface="Roboto"/>
              <a:cs typeface="Roboto"/>
              <a:sym typeface="Roboto"/>
            </a:endParaRPr>
          </a:p>
          <a:p>
            <a:pPr marL="457200" lvl="0" indent="-304800" algn="l" rtl="0">
              <a:spcBef>
                <a:spcPts val="0"/>
              </a:spcBef>
              <a:spcAft>
                <a:spcPts val="0"/>
              </a:spcAft>
              <a:buSzPts val="1200"/>
              <a:buFont typeface="Roboto"/>
              <a:buChar char="●"/>
            </a:pPr>
            <a:r>
              <a:rPr lang="en-US" sz="1200" dirty="0">
                <a:latin typeface="Roboto"/>
                <a:ea typeface="Roboto"/>
                <a:cs typeface="Roboto"/>
                <a:sym typeface="Roboto"/>
              </a:rPr>
              <a:t>Women’s and girls’ constraints accessing and controlling resources</a:t>
            </a:r>
            <a:endParaRPr sz="1200" dirty="0">
              <a:latin typeface="Roboto"/>
              <a:ea typeface="Roboto"/>
              <a:cs typeface="Roboto"/>
              <a:sym typeface="Roboto"/>
            </a:endParaRPr>
          </a:p>
          <a:p>
            <a:pPr marL="457200" lvl="0" indent="-304800" algn="l" rtl="0">
              <a:spcBef>
                <a:spcPts val="0"/>
              </a:spcBef>
              <a:spcAft>
                <a:spcPts val="0"/>
              </a:spcAft>
              <a:buSzPts val="1200"/>
              <a:buFont typeface="Roboto"/>
              <a:buChar char="●"/>
            </a:pPr>
            <a:r>
              <a:rPr lang="en-US" sz="1200" dirty="0">
                <a:latin typeface="Roboto"/>
                <a:ea typeface="Roboto"/>
                <a:cs typeface="Roboto"/>
                <a:sym typeface="Roboto"/>
              </a:rPr>
              <a:t>Constraints around women’s and girls’ decision-making power</a:t>
            </a:r>
            <a:endParaRPr sz="1200" dirty="0">
              <a:latin typeface="Roboto"/>
              <a:ea typeface="Roboto"/>
              <a:cs typeface="Roboto"/>
              <a:sym typeface="Roboto"/>
            </a:endParaRPr>
          </a:p>
          <a:p>
            <a:pPr marL="0" lvl="0" indent="0" algn="l" rtl="0">
              <a:spcBef>
                <a:spcPts val="1000"/>
              </a:spcBef>
              <a:spcAft>
                <a:spcPts val="0"/>
              </a:spcAft>
              <a:buNone/>
            </a:pPr>
            <a:r>
              <a:rPr lang="en-US" sz="1200" dirty="0">
                <a:latin typeface="Roboto"/>
                <a:ea typeface="Roboto"/>
                <a:cs typeface="Roboto"/>
                <a:sym typeface="Roboto"/>
              </a:rPr>
              <a:t>Does the concept consider differences in women and girls of various ages, ethnicity, disabilities, language, </a:t>
            </a:r>
            <a:r>
              <a:rPr lang="en-US" sz="1200" dirty="0" err="1">
                <a:latin typeface="Roboto"/>
                <a:ea typeface="Roboto"/>
                <a:cs typeface="Roboto"/>
                <a:sym typeface="Roboto"/>
              </a:rPr>
              <a:t>etc</a:t>
            </a:r>
            <a:r>
              <a:rPr lang="en-US" sz="1200" dirty="0">
                <a:latin typeface="Roboto"/>
                <a:ea typeface="Roboto"/>
                <a:cs typeface="Roboto"/>
                <a:sym typeface="Roboto"/>
              </a:rPr>
              <a:t>? </a:t>
            </a:r>
            <a:endParaRPr sz="1200" dirty="0">
              <a:latin typeface="Roboto"/>
              <a:ea typeface="Roboto"/>
              <a:cs typeface="Roboto"/>
              <a:sym typeface="Roboto"/>
            </a:endParaRPr>
          </a:p>
        </p:txBody>
      </p:sp>
      <p:sp>
        <p:nvSpPr>
          <p:cNvPr id="444" name="Google Shape;444;p54"/>
          <p:cNvSpPr/>
          <p:nvPr/>
        </p:nvSpPr>
        <p:spPr>
          <a:xfrm>
            <a:off x="8881450" y="2828025"/>
            <a:ext cx="2863200" cy="36456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latin typeface="Roboto"/>
                <a:ea typeface="Roboto"/>
                <a:cs typeface="Roboto"/>
                <a:sym typeface="Roboto"/>
              </a:rPr>
              <a:t>Also explore:</a:t>
            </a:r>
            <a:endParaRPr sz="1200">
              <a:latin typeface="Roboto"/>
              <a:ea typeface="Roboto"/>
              <a:cs typeface="Roboto"/>
              <a:sym typeface="Roboto"/>
            </a:endParaRPr>
          </a:p>
          <a:p>
            <a:pPr marL="0" lvl="0" indent="0" algn="l" rtl="0">
              <a:spcBef>
                <a:spcPts val="0"/>
              </a:spcBef>
              <a:spcAft>
                <a:spcPts val="0"/>
              </a:spcAft>
              <a:buNone/>
            </a:pPr>
            <a:r>
              <a:rPr lang="en-US" sz="1200">
                <a:latin typeface="Roboto"/>
                <a:ea typeface="Roboto"/>
                <a:cs typeface="Roboto"/>
                <a:sym typeface="Roboto"/>
              </a:rPr>
              <a:t>Does it challenge:</a:t>
            </a:r>
            <a:endParaRPr sz="1200">
              <a:latin typeface="Roboto"/>
              <a:ea typeface="Roboto"/>
              <a:cs typeface="Roboto"/>
              <a:sym typeface="Roboto"/>
            </a:endParaRPr>
          </a:p>
          <a:p>
            <a:pPr marL="457200" lvl="0" indent="-304800" algn="l" rtl="0">
              <a:spcBef>
                <a:spcPts val="0"/>
              </a:spcBef>
              <a:spcAft>
                <a:spcPts val="0"/>
              </a:spcAft>
              <a:buSzPts val="1200"/>
              <a:buFont typeface="Roboto"/>
              <a:buChar char="●"/>
            </a:pPr>
            <a:r>
              <a:rPr lang="en-US" sz="1200">
                <a:latin typeface="Roboto"/>
                <a:ea typeface="Roboto"/>
                <a:cs typeface="Roboto"/>
                <a:sym typeface="Roboto"/>
              </a:rPr>
              <a:t>discriminatory gender roles, attitudes and norms?</a:t>
            </a:r>
            <a:endParaRPr sz="1200">
              <a:latin typeface="Roboto"/>
              <a:ea typeface="Roboto"/>
              <a:cs typeface="Roboto"/>
              <a:sym typeface="Roboto"/>
            </a:endParaRPr>
          </a:p>
          <a:p>
            <a:pPr marL="457200" lvl="0" indent="-304800" algn="l" rtl="0">
              <a:spcBef>
                <a:spcPts val="0"/>
              </a:spcBef>
              <a:spcAft>
                <a:spcPts val="0"/>
              </a:spcAft>
              <a:buSzPts val="1200"/>
              <a:buFont typeface="Roboto"/>
              <a:buChar char="●"/>
            </a:pPr>
            <a:r>
              <a:rPr lang="en-US" sz="1200">
                <a:latin typeface="Roboto"/>
                <a:ea typeface="Roboto"/>
                <a:cs typeface="Roboto"/>
                <a:sym typeface="Roboto"/>
              </a:rPr>
              <a:t>unequal power relations between men and women? </a:t>
            </a:r>
            <a:endParaRPr sz="1200">
              <a:latin typeface="Roboto"/>
              <a:ea typeface="Roboto"/>
              <a:cs typeface="Roboto"/>
              <a:sym typeface="Roboto"/>
            </a:endParaRPr>
          </a:p>
          <a:p>
            <a:pPr marL="0" lvl="0" indent="0" algn="l" rtl="0">
              <a:spcBef>
                <a:spcPts val="0"/>
              </a:spcBef>
              <a:spcAft>
                <a:spcPts val="0"/>
              </a:spcAft>
              <a:buNone/>
            </a:pPr>
            <a:endParaRPr sz="1200">
              <a:latin typeface="Roboto"/>
              <a:ea typeface="Roboto"/>
              <a:cs typeface="Roboto"/>
              <a:sym typeface="Roboto"/>
            </a:endParaRPr>
          </a:p>
          <a:p>
            <a:pPr marL="0" lvl="0" indent="0" algn="l" rtl="0">
              <a:spcBef>
                <a:spcPts val="0"/>
              </a:spcBef>
              <a:spcAft>
                <a:spcPts val="0"/>
              </a:spcAft>
              <a:buNone/>
            </a:pPr>
            <a:r>
              <a:rPr lang="en-US" sz="1200">
                <a:latin typeface="Roboto"/>
                <a:ea typeface="Roboto"/>
                <a:cs typeface="Roboto"/>
                <a:sym typeface="Roboto"/>
              </a:rPr>
              <a:t>Does it seek to:</a:t>
            </a:r>
            <a:endParaRPr sz="1200">
              <a:latin typeface="Roboto"/>
              <a:ea typeface="Roboto"/>
              <a:cs typeface="Roboto"/>
              <a:sym typeface="Roboto"/>
            </a:endParaRPr>
          </a:p>
          <a:p>
            <a:pPr marL="457200" lvl="0" indent="-304800" algn="l" rtl="0">
              <a:spcBef>
                <a:spcPts val="0"/>
              </a:spcBef>
              <a:spcAft>
                <a:spcPts val="0"/>
              </a:spcAft>
              <a:buSzPts val="1200"/>
              <a:buFont typeface="Roboto"/>
              <a:buChar char="●"/>
            </a:pPr>
            <a:r>
              <a:rPr lang="en-US" sz="1200">
                <a:latin typeface="Roboto"/>
                <a:ea typeface="Roboto"/>
                <a:cs typeface="Roboto"/>
                <a:sym typeface="Roboto"/>
              </a:rPr>
              <a:t>provide women and girls with control over assets and resources?</a:t>
            </a:r>
            <a:endParaRPr sz="1200">
              <a:latin typeface="Roboto"/>
              <a:ea typeface="Roboto"/>
              <a:cs typeface="Roboto"/>
              <a:sym typeface="Roboto"/>
            </a:endParaRPr>
          </a:p>
          <a:p>
            <a:pPr marL="457200" lvl="0" indent="-304800" algn="l" rtl="0">
              <a:spcBef>
                <a:spcPts val="0"/>
              </a:spcBef>
              <a:spcAft>
                <a:spcPts val="0"/>
              </a:spcAft>
              <a:buSzPts val="1200"/>
              <a:buFont typeface="Roboto"/>
              <a:buChar char="●"/>
            </a:pPr>
            <a:r>
              <a:rPr lang="en-US" sz="1200">
                <a:latin typeface="Roboto"/>
                <a:ea typeface="Roboto"/>
                <a:cs typeface="Roboto"/>
                <a:sym typeface="Roboto"/>
              </a:rPr>
              <a:t>to increase women’s and girls’ decision-making power in the home and community? </a:t>
            </a:r>
            <a:endParaRPr sz="1200">
              <a:latin typeface="Roboto"/>
              <a:ea typeface="Roboto"/>
              <a:cs typeface="Roboto"/>
              <a:sym typeface="Roboto"/>
            </a:endParaRPr>
          </a:p>
        </p:txBody>
      </p:sp>
      <p:sp>
        <p:nvSpPr>
          <p:cNvPr id="445" name="Google Shape;445;p54"/>
          <p:cNvSpPr txBox="1"/>
          <p:nvPr/>
        </p:nvSpPr>
        <p:spPr>
          <a:xfrm>
            <a:off x="306350" y="6484903"/>
            <a:ext cx="5474100" cy="5286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150">
                <a:solidFill>
                  <a:srgbClr val="444746"/>
                </a:solidFill>
                <a:latin typeface="Roboto"/>
                <a:ea typeface="Roboto"/>
                <a:cs typeface="Roboto"/>
                <a:sym typeface="Roboto"/>
              </a:rPr>
              <a:t>Source: Adapted from IDEO.org and Kore Global, 2021.</a:t>
            </a:r>
            <a:endParaRPr sz="1500">
              <a:latin typeface="Roboto"/>
              <a:ea typeface="Roboto"/>
              <a:cs typeface="Roboto"/>
              <a:sym typeface="Robot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55"/>
          <p:cNvSpPr/>
          <p:nvPr/>
        </p:nvSpPr>
        <p:spPr>
          <a:xfrm>
            <a:off x="8767359" y="155150"/>
            <a:ext cx="3375600" cy="696600"/>
          </a:xfrm>
          <a:prstGeom prst="chevron">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transformative</a:t>
            </a:r>
            <a:endParaRPr sz="2500" b="1">
              <a:solidFill>
                <a:srgbClr val="FFFFFF"/>
              </a:solidFill>
              <a:latin typeface="Bebas Neue"/>
              <a:ea typeface="Bebas Neue"/>
              <a:cs typeface="Bebas Neue"/>
              <a:sym typeface="Bebas Neue"/>
            </a:endParaRPr>
          </a:p>
        </p:txBody>
      </p:sp>
      <p:sp>
        <p:nvSpPr>
          <p:cNvPr id="451" name="Google Shape;451;p55"/>
          <p:cNvSpPr/>
          <p:nvPr/>
        </p:nvSpPr>
        <p:spPr>
          <a:xfrm>
            <a:off x="338375" y="155150"/>
            <a:ext cx="2863200" cy="696600"/>
          </a:xfrm>
          <a:prstGeom prst="homePlate">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Negative</a:t>
            </a:r>
            <a:endParaRPr sz="2500" b="1">
              <a:solidFill>
                <a:srgbClr val="FFFFFF"/>
              </a:solidFill>
              <a:latin typeface="Bebas Neue"/>
              <a:ea typeface="Bebas Neue"/>
              <a:cs typeface="Bebas Neue"/>
              <a:sym typeface="Bebas Neue"/>
            </a:endParaRPr>
          </a:p>
        </p:txBody>
      </p:sp>
      <p:sp>
        <p:nvSpPr>
          <p:cNvPr id="452" name="Google Shape;452;p55"/>
          <p:cNvSpPr/>
          <p:nvPr/>
        </p:nvSpPr>
        <p:spPr>
          <a:xfrm>
            <a:off x="5814675" y="155150"/>
            <a:ext cx="3162900" cy="696600"/>
          </a:xfrm>
          <a:prstGeom prst="chevron">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Sensitive </a:t>
            </a:r>
            <a:endParaRPr sz="2500" b="1">
              <a:solidFill>
                <a:srgbClr val="FFFFFF"/>
              </a:solidFill>
              <a:latin typeface="Bebas Neue"/>
              <a:ea typeface="Bebas Neue"/>
              <a:cs typeface="Bebas Neue"/>
              <a:sym typeface="Bebas Neue"/>
            </a:endParaRPr>
          </a:p>
        </p:txBody>
      </p:sp>
      <p:sp>
        <p:nvSpPr>
          <p:cNvPr id="453" name="Google Shape;453;p55"/>
          <p:cNvSpPr/>
          <p:nvPr/>
        </p:nvSpPr>
        <p:spPr>
          <a:xfrm>
            <a:off x="338375" y="947057"/>
            <a:ext cx="2492700" cy="5606693"/>
          </a:xfrm>
          <a:prstGeom prst="rect">
            <a:avLst/>
          </a:prstGeom>
          <a:solidFill>
            <a:schemeClr val="accent5"/>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Clr>
                <a:schemeClr val="dk1"/>
              </a:buClr>
              <a:buSzPts val="1100"/>
              <a:buFont typeface="Arial"/>
              <a:buNone/>
            </a:pPr>
            <a:r>
              <a:rPr lang="en-US" sz="1600" b="1" dirty="0">
                <a:solidFill>
                  <a:srgbClr val="FFFFFF"/>
                </a:solidFill>
                <a:latin typeface="Roboto"/>
                <a:ea typeface="Roboto"/>
                <a:cs typeface="Roboto"/>
                <a:sym typeface="Roboto"/>
              </a:rPr>
              <a:t>If no to all of the above </a:t>
            </a:r>
            <a:r>
              <a:rPr lang="en-US" sz="1600" dirty="0">
                <a:solidFill>
                  <a:srgbClr val="FFFFFF"/>
                </a:solidFill>
                <a:latin typeface="Roboto"/>
                <a:ea typeface="Roboto"/>
                <a:cs typeface="Roboto"/>
                <a:sym typeface="Roboto"/>
              </a:rPr>
              <a:t>prompts, your concept is not gender negative. </a:t>
            </a:r>
            <a:endParaRPr sz="1600" dirty="0">
              <a:solidFill>
                <a:srgbClr val="FFFFFF"/>
              </a:solidFill>
              <a:latin typeface="Roboto"/>
              <a:ea typeface="Roboto"/>
              <a:cs typeface="Roboto"/>
              <a:sym typeface="Roboto"/>
            </a:endParaRPr>
          </a:p>
          <a:p>
            <a:pPr marL="57150" lvl="0" indent="0" algn="l" rtl="0">
              <a:lnSpc>
                <a:spcPct val="115000"/>
              </a:lnSpc>
              <a:spcBef>
                <a:spcPts val="1000"/>
              </a:spcBef>
              <a:spcAft>
                <a:spcPts val="0"/>
              </a:spcAft>
              <a:buClr>
                <a:schemeClr val="dk1"/>
              </a:buClr>
              <a:buSzPts val="1100"/>
              <a:buFont typeface="Arial"/>
              <a:buNone/>
            </a:pPr>
            <a:r>
              <a:rPr lang="en-US" sz="1600" dirty="0">
                <a:solidFill>
                  <a:srgbClr val="FFFFFF"/>
                </a:solidFill>
                <a:latin typeface="Roboto"/>
                <a:ea typeface="Roboto"/>
                <a:cs typeface="Roboto"/>
                <a:sym typeface="Roboto"/>
              </a:rPr>
              <a:t>You can </a:t>
            </a:r>
            <a:r>
              <a:rPr lang="en-US" sz="1600" b="1" dirty="0">
                <a:solidFill>
                  <a:srgbClr val="FFFFFF"/>
                </a:solidFill>
                <a:latin typeface="Roboto"/>
                <a:ea typeface="Roboto"/>
                <a:cs typeface="Roboto"/>
                <a:sym typeface="Roboto"/>
              </a:rPr>
              <a:t>advance</a:t>
            </a:r>
            <a:r>
              <a:rPr lang="en-US" sz="1600" dirty="0">
                <a:solidFill>
                  <a:srgbClr val="FFFFFF"/>
                </a:solidFill>
                <a:latin typeface="Roboto"/>
                <a:ea typeface="Roboto"/>
                <a:cs typeface="Roboto"/>
                <a:sym typeface="Roboto"/>
              </a:rPr>
              <a:t> to the gender neutral prompts. </a:t>
            </a:r>
            <a:endParaRPr sz="1600" dirty="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dirty="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b="1" dirty="0">
              <a:solidFill>
                <a:srgbClr val="FFFFFF"/>
              </a:solidFill>
              <a:latin typeface="Roboto"/>
              <a:ea typeface="Roboto"/>
              <a:cs typeface="Roboto"/>
              <a:sym typeface="Roboto"/>
            </a:endParaRPr>
          </a:p>
          <a:p>
            <a:pPr marL="57150" lvl="0" indent="0" algn="l" rtl="0">
              <a:lnSpc>
                <a:spcPct val="115000"/>
              </a:lnSpc>
              <a:spcBef>
                <a:spcPts val="0"/>
              </a:spcBef>
              <a:spcAft>
                <a:spcPts val="0"/>
              </a:spcAft>
              <a:buClr>
                <a:srgbClr val="000000"/>
              </a:buClr>
              <a:buSzPts val="1100"/>
              <a:buFont typeface="Arial"/>
              <a:buNone/>
            </a:pPr>
            <a:endParaRPr sz="1600" b="1" dirty="0">
              <a:solidFill>
                <a:srgbClr val="FFFFFF"/>
              </a:solidFill>
              <a:latin typeface="Roboto"/>
              <a:ea typeface="Roboto"/>
              <a:cs typeface="Roboto"/>
              <a:sym typeface="Roboto"/>
            </a:endParaRPr>
          </a:p>
        </p:txBody>
      </p:sp>
      <p:sp>
        <p:nvSpPr>
          <p:cNvPr id="454" name="Google Shape;454;p55"/>
          <p:cNvSpPr/>
          <p:nvPr/>
        </p:nvSpPr>
        <p:spPr>
          <a:xfrm>
            <a:off x="5814675" y="947057"/>
            <a:ext cx="2817000" cy="5606693"/>
          </a:xfrm>
          <a:prstGeom prst="rect">
            <a:avLst/>
          </a:prstGeom>
          <a:solidFill>
            <a:schemeClr val="accent4"/>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Clr>
                <a:schemeClr val="dk1"/>
              </a:buClr>
              <a:buSzPts val="1100"/>
              <a:buFont typeface="Arial"/>
              <a:buNone/>
            </a:pPr>
            <a:r>
              <a:rPr lang="en-US" sz="1600">
                <a:solidFill>
                  <a:srgbClr val="FFFFFF"/>
                </a:solidFill>
                <a:latin typeface="Roboto"/>
                <a:ea typeface="Roboto"/>
                <a:cs typeface="Roboto"/>
                <a:sym typeface="Roboto"/>
              </a:rPr>
              <a:t>If </a:t>
            </a:r>
            <a:r>
              <a:rPr lang="en-US" sz="1600" b="1">
                <a:solidFill>
                  <a:srgbClr val="FFFFFF"/>
                </a:solidFill>
                <a:latin typeface="Roboto"/>
                <a:ea typeface="Roboto"/>
                <a:cs typeface="Roboto"/>
                <a:sym typeface="Roboto"/>
              </a:rPr>
              <a:t>yes to all of the above, </a:t>
            </a:r>
            <a:r>
              <a:rPr lang="en-US" sz="1600">
                <a:solidFill>
                  <a:srgbClr val="FFFFFF"/>
                </a:solidFill>
                <a:latin typeface="Roboto"/>
                <a:ea typeface="Roboto"/>
                <a:cs typeface="Roboto"/>
                <a:sym typeface="Roboto"/>
              </a:rPr>
              <a:t>your concept might be gender transformative. </a:t>
            </a: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r>
              <a:rPr lang="en-US" sz="1600">
                <a:solidFill>
                  <a:srgbClr val="FFFFFF"/>
                </a:solidFill>
                <a:latin typeface="Roboto"/>
                <a:ea typeface="Roboto"/>
                <a:cs typeface="Roboto"/>
                <a:sym typeface="Roboto"/>
              </a:rPr>
              <a:t>You can </a:t>
            </a:r>
            <a:r>
              <a:rPr lang="en-US" sz="1600" b="1">
                <a:solidFill>
                  <a:srgbClr val="FFFFFF"/>
                </a:solidFill>
                <a:latin typeface="Roboto"/>
                <a:ea typeface="Roboto"/>
                <a:cs typeface="Roboto"/>
                <a:sym typeface="Roboto"/>
              </a:rPr>
              <a:t>advance</a:t>
            </a:r>
            <a:r>
              <a:rPr lang="en-US" sz="1600">
                <a:solidFill>
                  <a:srgbClr val="FFFFFF"/>
                </a:solidFill>
                <a:latin typeface="Roboto"/>
                <a:ea typeface="Roboto"/>
                <a:cs typeface="Roboto"/>
                <a:sym typeface="Roboto"/>
              </a:rPr>
              <a:t> to the gender transformative prompts.</a:t>
            </a: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None/>
            </a:pPr>
            <a:endParaRPr sz="1600">
              <a:solidFill>
                <a:srgbClr val="FFFFFF"/>
              </a:solidFill>
              <a:latin typeface="Roboto"/>
              <a:ea typeface="Roboto"/>
              <a:cs typeface="Roboto"/>
              <a:sym typeface="Roboto"/>
            </a:endParaRPr>
          </a:p>
        </p:txBody>
      </p:sp>
      <p:sp>
        <p:nvSpPr>
          <p:cNvPr id="455" name="Google Shape;455;p55"/>
          <p:cNvSpPr/>
          <p:nvPr/>
        </p:nvSpPr>
        <p:spPr>
          <a:xfrm>
            <a:off x="8767359" y="947057"/>
            <a:ext cx="3090900" cy="5606693"/>
          </a:xfrm>
          <a:prstGeom prst="rect">
            <a:avLst/>
          </a:prstGeom>
          <a:solidFill>
            <a:schemeClr val="accent3"/>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Clr>
                <a:schemeClr val="dk1"/>
              </a:buClr>
              <a:buSzPts val="1100"/>
              <a:buFont typeface="Arial"/>
              <a:buNone/>
            </a:pPr>
            <a:r>
              <a:rPr lang="en-US" sz="1600" b="1">
                <a:solidFill>
                  <a:srgbClr val="FFFFFF"/>
                </a:solidFill>
                <a:latin typeface="Roboto"/>
                <a:ea typeface="Roboto"/>
                <a:cs typeface="Roboto"/>
                <a:sym typeface="Roboto"/>
              </a:rPr>
              <a:t>If yes to all of the above, </a:t>
            </a:r>
            <a:r>
              <a:rPr lang="en-US" sz="1600">
                <a:solidFill>
                  <a:srgbClr val="FFFFFF"/>
                </a:solidFill>
                <a:latin typeface="Roboto"/>
                <a:ea typeface="Roboto"/>
                <a:cs typeface="Roboto"/>
                <a:sym typeface="Roboto"/>
              </a:rPr>
              <a:t>your concept is gender transformative. </a:t>
            </a: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endParaRPr sz="1600">
              <a:solidFill>
                <a:srgbClr val="FFFFFF"/>
              </a:solidFill>
              <a:latin typeface="Roboto"/>
              <a:ea typeface="Roboto"/>
              <a:cs typeface="Roboto"/>
              <a:sym typeface="Roboto"/>
            </a:endParaRPr>
          </a:p>
        </p:txBody>
      </p:sp>
      <p:sp>
        <p:nvSpPr>
          <p:cNvPr id="456" name="Google Shape;456;p55"/>
          <p:cNvSpPr/>
          <p:nvPr/>
        </p:nvSpPr>
        <p:spPr>
          <a:xfrm>
            <a:off x="2978880" y="155150"/>
            <a:ext cx="3057600" cy="696600"/>
          </a:xfrm>
          <a:prstGeom prst="chevron">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Neutral </a:t>
            </a:r>
            <a:endParaRPr sz="2500" b="1">
              <a:solidFill>
                <a:srgbClr val="FFFFFF"/>
              </a:solidFill>
              <a:latin typeface="Bebas Neue"/>
              <a:ea typeface="Bebas Neue"/>
              <a:cs typeface="Bebas Neue"/>
              <a:sym typeface="Bebas Neue"/>
            </a:endParaRPr>
          </a:p>
        </p:txBody>
      </p:sp>
      <p:sp>
        <p:nvSpPr>
          <p:cNvPr id="457" name="Google Shape;457;p55"/>
          <p:cNvSpPr/>
          <p:nvPr/>
        </p:nvSpPr>
        <p:spPr>
          <a:xfrm>
            <a:off x="2978875" y="947057"/>
            <a:ext cx="2688000" cy="5606693"/>
          </a:xfrm>
          <a:prstGeom prst="rect">
            <a:avLst/>
          </a:prstGeom>
          <a:solidFill>
            <a:schemeClr val="accent2"/>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Clr>
                <a:schemeClr val="dk1"/>
              </a:buClr>
              <a:buSzPts val="1100"/>
              <a:buFont typeface="Arial"/>
              <a:buNone/>
            </a:pPr>
            <a:r>
              <a:rPr lang="en-US" sz="1600" b="1" dirty="0">
                <a:solidFill>
                  <a:srgbClr val="FFFFFF"/>
                </a:solidFill>
                <a:latin typeface="Roboto"/>
                <a:ea typeface="Roboto"/>
                <a:cs typeface="Roboto"/>
                <a:sym typeface="Roboto"/>
              </a:rPr>
              <a:t>If yes to all of the above,</a:t>
            </a:r>
            <a:r>
              <a:rPr lang="en-US" sz="1600" dirty="0">
                <a:solidFill>
                  <a:srgbClr val="FFFFFF"/>
                </a:solidFill>
                <a:latin typeface="Roboto"/>
                <a:ea typeface="Roboto"/>
                <a:cs typeface="Roboto"/>
                <a:sym typeface="Roboto"/>
              </a:rPr>
              <a:t> your concept might be gender sensitive. </a:t>
            </a:r>
            <a:endParaRPr sz="1600" dirty="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dirty="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r>
              <a:rPr lang="en-US" sz="1600" dirty="0">
                <a:solidFill>
                  <a:srgbClr val="FFFFFF"/>
                </a:solidFill>
                <a:latin typeface="Roboto"/>
                <a:ea typeface="Roboto"/>
                <a:cs typeface="Roboto"/>
                <a:sym typeface="Roboto"/>
              </a:rPr>
              <a:t>You can </a:t>
            </a:r>
            <a:r>
              <a:rPr lang="en-US" sz="1600" b="1" dirty="0">
                <a:solidFill>
                  <a:srgbClr val="FFFFFF"/>
                </a:solidFill>
                <a:latin typeface="Roboto"/>
                <a:ea typeface="Roboto"/>
                <a:cs typeface="Roboto"/>
                <a:sym typeface="Roboto"/>
              </a:rPr>
              <a:t>advance</a:t>
            </a:r>
            <a:r>
              <a:rPr lang="en-US" sz="1600" dirty="0">
                <a:solidFill>
                  <a:srgbClr val="FFFFFF"/>
                </a:solidFill>
                <a:latin typeface="Roboto"/>
                <a:ea typeface="Roboto"/>
                <a:cs typeface="Roboto"/>
                <a:sym typeface="Roboto"/>
              </a:rPr>
              <a:t> to the gender sensitive prompts. </a:t>
            </a:r>
            <a:endParaRPr sz="1600" dirty="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dirty="0">
              <a:solidFill>
                <a:srgbClr val="FFFFFF"/>
              </a:solidFill>
              <a:latin typeface="Roboto"/>
              <a:ea typeface="Roboto"/>
              <a:cs typeface="Roboto"/>
              <a:sym typeface="Roboto"/>
            </a:endParaRPr>
          </a:p>
          <a:p>
            <a:pPr marL="57150" marR="0" lvl="0" indent="0" algn="l" rtl="0">
              <a:lnSpc>
                <a:spcPct val="115000"/>
              </a:lnSpc>
              <a:spcBef>
                <a:spcPts val="0"/>
              </a:spcBef>
              <a:spcAft>
                <a:spcPts val="0"/>
              </a:spcAft>
              <a:buClr>
                <a:schemeClr val="dk1"/>
              </a:buClr>
              <a:buSzPts val="1100"/>
              <a:buFont typeface="Arial"/>
              <a:buNone/>
            </a:pPr>
            <a:endParaRPr sz="1600" dirty="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dirty="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endParaRPr sz="1600" dirty="0">
              <a:solidFill>
                <a:srgbClr val="FFFFFF"/>
              </a:solidFill>
              <a:latin typeface="Roboto"/>
              <a:ea typeface="Roboto"/>
              <a:cs typeface="Roboto"/>
              <a:sym typeface="Roboto"/>
            </a:endParaRPr>
          </a:p>
        </p:txBody>
      </p:sp>
      <p:sp>
        <p:nvSpPr>
          <p:cNvPr id="458" name="Google Shape;458;p55"/>
          <p:cNvSpPr/>
          <p:nvPr/>
        </p:nvSpPr>
        <p:spPr>
          <a:xfrm>
            <a:off x="454925" y="3890200"/>
            <a:ext cx="2274600" cy="2583300"/>
          </a:xfrm>
          <a:prstGeom prst="rect">
            <a:avLst/>
          </a:prstGeom>
          <a:solidFill>
            <a:schemeClr val="lt2"/>
          </a:solidFill>
          <a:ln>
            <a:noFill/>
          </a:ln>
        </p:spPr>
        <p:txBody>
          <a:bodyPr spcFirstLastPara="1" wrap="square" lIns="91425" tIns="91425" rIns="91425" bIns="91425" anchor="t" anchorCtr="0">
            <a:noAutofit/>
          </a:bodyPr>
          <a:lstStyle/>
          <a:p>
            <a:pPr marL="0" marR="38100" lvl="0" indent="0" algn="l" rtl="0">
              <a:spcBef>
                <a:spcPts val="0"/>
              </a:spcBef>
              <a:spcAft>
                <a:spcPts val="0"/>
              </a:spcAft>
              <a:buNone/>
            </a:pPr>
            <a:r>
              <a:rPr lang="en-US" sz="1300" b="1">
                <a:solidFill>
                  <a:schemeClr val="dk1"/>
                </a:solidFill>
                <a:latin typeface="Roboto"/>
                <a:ea typeface="Roboto"/>
                <a:cs typeface="Roboto"/>
                <a:sym typeface="Roboto"/>
              </a:rPr>
              <a:t>If yes to one or more</a:t>
            </a:r>
            <a:r>
              <a:rPr lang="en-US" sz="1300">
                <a:solidFill>
                  <a:schemeClr val="dk1"/>
                </a:solidFill>
                <a:latin typeface="Roboto"/>
                <a:ea typeface="Roboto"/>
                <a:cs typeface="Roboto"/>
                <a:sym typeface="Roboto"/>
              </a:rPr>
              <a:t> prompts, your concept is currently GENDER NEGATIVE.</a:t>
            </a:r>
            <a:endParaRPr sz="1300">
              <a:solidFill>
                <a:schemeClr val="dk1"/>
              </a:solidFill>
              <a:latin typeface="Roboto"/>
              <a:ea typeface="Roboto"/>
              <a:cs typeface="Roboto"/>
              <a:sym typeface="Roboto"/>
            </a:endParaRPr>
          </a:p>
          <a:p>
            <a:pPr marL="0" marR="38100" lvl="0" indent="0" algn="l" rtl="0">
              <a:spcBef>
                <a:spcPts val="0"/>
              </a:spcBef>
              <a:spcAft>
                <a:spcPts val="0"/>
              </a:spcAft>
              <a:buNone/>
            </a:pPr>
            <a:endParaRPr sz="1300">
              <a:solidFill>
                <a:schemeClr val="dk1"/>
              </a:solidFill>
              <a:latin typeface="Roboto"/>
              <a:ea typeface="Roboto"/>
              <a:cs typeface="Roboto"/>
              <a:sym typeface="Roboto"/>
            </a:endParaRPr>
          </a:p>
          <a:p>
            <a:pPr marL="0" marR="38100" lvl="0" indent="0" algn="l" rtl="0">
              <a:spcBef>
                <a:spcPts val="0"/>
              </a:spcBef>
              <a:spcAft>
                <a:spcPts val="0"/>
              </a:spcAft>
              <a:buNone/>
            </a:pPr>
            <a:r>
              <a:rPr lang="en-US" sz="1300">
                <a:solidFill>
                  <a:schemeClr val="accent2"/>
                </a:solidFill>
                <a:latin typeface="Roboto"/>
                <a:ea typeface="Roboto"/>
                <a:cs typeface="Roboto"/>
                <a:sym typeface="Roboto"/>
              </a:rPr>
              <a:t>Stay here and explore how you can improve. </a:t>
            </a:r>
            <a:endParaRPr sz="1300">
              <a:solidFill>
                <a:schemeClr val="accent2"/>
              </a:solidFill>
              <a:latin typeface="Roboto"/>
              <a:ea typeface="Roboto"/>
              <a:cs typeface="Roboto"/>
              <a:sym typeface="Roboto"/>
            </a:endParaRPr>
          </a:p>
          <a:p>
            <a:pPr marL="0" marR="38100" lvl="0" indent="0" algn="l" rtl="0">
              <a:spcBef>
                <a:spcPts val="0"/>
              </a:spcBef>
              <a:spcAft>
                <a:spcPts val="0"/>
              </a:spcAft>
              <a:buNone/>
            </a:pPr>
            <a:endParaRPr sz="1300">
              <a:solidFill>
                <a:schemeClr val="accent2"/>
              </a:solidFill>
              <a:latin typeface="Roboto"/>
              <a:ea typeface="Roboto"/>
              <a:cs typeface="Roboto"/>
              <a:sym typeface="Roboto"/>
            </a:endParaRPr>
          </a:p>
          <a:p>
            <a:pPr marL="0" marR="38100" lvl="0" indent="0" algn="l" rtl="0">
              <a:spcBef>
                <a:spcPts val="0"/>
              </a:spcBef>
              <a:spcAft>
                <a:spcPts val="0"/>
              </a:spcAft>
              <a:buNone/>
            </a:pPr>
            <a:r>
              <a:rPr lang="en-US" sz="1300">
                <a:solidFill>
                  <a:schemeClr val="accent2"/>
                </a:solidFill>
                <a:latin typeface="Roboto"/>
                <a:ea typeface="Roboto"/>
                <a:cs typeface="Roboto"/>
                <a:sym typeface="Roboto"/>
              </a:rPr>
              <a:t>Note, we should never, ever, proceed to prototyping with a gender negative concept.</a:t>
            </a:r>
            <a:endParaRPr sz="1300">
              <a:solidFill>
                <a:schemeClr val="accent2"/>
              </a:solidFill>
              <a:latin typeface="Roboto"/>
              <a:ea typeface="Roboto"/>
              <a:cs typeface="Roboto"/>
              <a:sym typeface="Roboto"/>
            </a:endParaRPr>
          </a:p>
        </p:txBody>
      </p:sp>
      <p:sp>
        <p:nvSpPr>
          <p:cNvPr id="459" name="Google Shape;459;p55"/>
          <p:cNvSpPr/>
          <p:nvPr/>
        </p:nvSpPr>
        <p:spPr>
          <a:xfrm>
            <a:off x="3105900" y="3890225"/>
            <a:ext cx="2439600" cy="2583300"/>
          </a:xfrm>
          <a:prstGeom prst="rect">
            <a:avLst/>
          </a:prstGeom>
          <a:solidFill>
            <a:schemeClr val="lt2"/>
          </a:solidFill>
          <a:ln>
            <a:noFill/>
          </a:ln>
        </p:spPr>
        <p:txBody>
          <a:bodyPr spcFirstLastPara="1" wrap="square" lIns="91425" tIns="91425" rIns="91425" bIns="91425" anchor="t" anchorCtr="0">
            <a:noAutofit/>
          </a:bodyPr>
          <a:lstStyle/>
          <a:p>
            <a:pPr marL="0" marR="38100" lvl="0" indent="0" algn="l" rtl="0">
              <a:spcBef>
                <a:spcPts val="0"/>
              </a:spcBef>
              <a:spcAft>
                <a:spcPts val="0"/>
              </a:spcAft>
              <a:buNone/>
            </a:pPr>
            <a:r>
              <a:rPr lang="en-US" sz="1300" b="1">
                <a:latin typeface="Roboto"/>
                <a:ea typeface="Roboto"/>
                <a:cs typeface="Roboto"/>
                <a:sym typeface="Roboto"/>
              </a:rPr>
              <a:t>If no to one or more </a:t>
            </a:r>
            <a:r>
              <a:rPr lang="en-US" sz="1300">
                <a:latin typeface="Roboto"/>
                <a:ea typeface="Roboto"/>
                <a:cs typeface="Roboto"/>
                <a:sym typeface="Roboto"/>
              </a:rPr>
              <a:t>prompts, your concept is currently GENDER NEUTRAL. </a:t>
            </a:r>
            <a:endParaRPr sz="1300">
              <a:latin typeface="Roboto"/>
              <a:ea typeface="Roboto"/>
              <a:cs typeface="Roboto"/>
              <a:sym typeface="Roboto"/>
            </a:endParaRPr>
          </a:p>
          <a:p>
            <a:pPr marL="0" marR="38100" lvl="0" indent="0" algn="l" rtl="0">
              <a:spcBef>
                <a:spcPts val="0"/>
              </a:spcBef>
              <a:spcAft>
                <a:spcPts val="0"/>
              </a:spcAft>
              <a:buNone/>
            </a:pPr>
            <a:endParaRPr sz="1300">
              <a:latin typeface="Roboto"/>
              <a:ea typeface="Roboto"/>
              <a:cs typeface="Roboto"/>
              <a:sym typeface="Roboto"/>
            </a:endParaRPr>
          </a:p>
          <a:p>
            <a:pPr marL="0" marR="38100" lvl="0" indent="0" algn="l" rtl="0">
              <a:spcBef>
                <a:spcPts val="0"/>
              </a:spcBef>
              <a:spcAft>
                <a:spcPts val="0"/>
              </a:spcAft>
              <a:buNone/>
            </a:pPr>
            <a:r>
              <a:rPr lang="en-US" sz="1300">
                <a:solidFill>
                  <a:schemeClr val="accent2"/>
                </a:solidFill>
                <a:latin typeface="Roboto"/>
                <a:ea typeface="Roboto"/>
                <a:cs typeface="Roboto"/>
                <a:sym typeface="Roboto"/>
              </a:rPr>
              <a:t>Stay here and explore how you can improve to become more gender sensitive. </a:t>
            </a:r>
            <a:endParaRPr sz="1300">
              <a:solidFill>
                <a:schemeClr val="accent2"/>
              </a:solidFill>
              <a:latin typeface="Roboto"/>
              <a:ea typeface="Roboto"/>
              <a:cs typeface="Roboto"/>
              <a:sym typeface="Roboto"/>
            </a:endParaRPr>
          </a:p>
        </p:txBody>
      </p:sp>
      <p:sp>
        <p:nvSpPr>
          <p:cNvPr id="460" name="Google Shape;460;p55"/>
          <p:cNvSpPr/>
          <p:nvPr/>
        </p:nvSpPr>
        <p:spPr>
          <a:xfrm>
            <a:off x="5921450" y="3890325"/>
            <a:ext cx="2614200" cy="2583300"/>
          </a:xfrm>
          <a:prstGeom prst="rect">
            <a:avLst/>
          </a:prstGeom>
          <a:solidFill>
            <a:schemeClr val="lt2"/>
          </a:solidFill>
          <a:ln>
            <a:noFill/>
          </a:ln>
        </p:spPr>
        <p:txBody>
          <a:bodyPr spcFirstLastPara="1" wrap="square" lIns="91425" tIns="91425" rIns="91425" bIns="91425" anchor="t" anchorCtr="0">
            <a:noAutofit/>
          </a:bodyPr>
          <a:lstStyle/>
          <a:p>
            <a:pPr marL="0" marR="0" lvl="0" indent="0" algn="l" rtl="0">
              <a:spcBef>
                <a:spcPts val="0"/>
              </a:spcBef>
              <a:spcAft>
                <a:spcPts val="0"/>
              </a:spcAft>
              <a:buNone/>
            </a:pPr>
            <a:r>
              <a:rPr lang="en-US" sz="1300" b="1">
                <a:solidFill>
                  <a:schemeClr val="dk1"/>
                </a:solidFill>
                <a:latin typeface="Roboto"/>
                <a:ea typeface="Roboto"/>
                <a:cs typeface="Roboto"/>
                <a:sym typeface="Roboto"/>
              </a:rPr>
              <a:t>If yes to at least 2 of the above</a:t>
            </a:r>
            <a:r>
              <a:rPr lang="en-US" sz="1300">
                <a:solidFill>
                  <a:schemeClr val="dk1"/>
                </a:solidFill>
                <a:latin typeface="Roboto"/>
                <a:ea typeface="Roboto"/>
                <a:cs typeface="Roboto"/>
                <a:sym typeface="Roboto"/>
              </a:rPr>
              <a:t>, your concept is currently GENDER SENSITIVE. </a:t>
            </a:r>
            <a:endParaRPr sz="1300">
              <a:solidFill>
                <a:srgbClr val="FF0000"/>
              </a:solidFill>
              <a:latin typeface="Roboto"/>
              <a:ea typeface="Roboto"/>
              <a:cs typeface="Roboto"/>
              <a:sym typeface="Roboto"/>
            </a:endParaRPr>
          </a:p>
          <a:p>
            <a:pPr marL="0" marR="0" lvl="0" indent="0" algn="l" rtl="0">
              <a:spcBef>
                <a:spcPts val="0"/>
              </a:spcBef>
              <a:spcAft>
                <a:spcPts val="0"/>
              </a:spcAft>
              <a:buNone/>
            </a:pPr>
            <a:endParaRPr sz="1300">
              <a:solidFill>
                <a:srgbClr val="FF0000"/>
              </a:solidFill>
              <a:latin typeface="Roboto"/>
              <a:ea typeface="Roboto"/>
              <a:cs typeface="Roboto"/>
              <a:sym typeface="Roboto"/>
            </a:endParaRPr>
          </a:p>
          <a:p>
            <a:pPr marL="0" marR="0" lvl="0" indent="0" algn="l" rtl="0">
              <a:spcBef>
                <a:spcPts val="0"/>
              </a:spcBef>
              <a:spcAft>
                <a:spcPts val="0"/>
              </a:spcAft>
              <a:buNone/>
            </a:pPr>
            <a:r>
              <a:rPr lang="en-US" sz="1300" b="1">
                <a:solidFill>
                  <a:schemeClr val="dk1"/>
                </a:solidFill>
                <a:latin typeface="Roboto"/>
                <a:ea typeface="Roboto"/>
                <a:cs typeface="Roboto"/>
                <a:sym typeface="Roboto"/>
              </a:rPr>
              <a:t>If no to all of the above </a:t>
            </a:r>
            <a:r>
              <a:rPr lang="en-US" sz="1300">
                <a:solidFill>
                  <a:schemeClr val="dk1"/>
                </a:solidFill>
                <a:latin typeface="Roboto"/>
                <a:ea typeface="Roboto"/>
                <a:cs typeface="Roboto"/>
                <a:sym typeface="Roboto"/>
              </a:rPr>
              <a:t>prompts, your solution is actually GENDER NEUTRAL.</a:t>
            </a:r>
            <a:endParaRPr sz="1300">
              <a:solidFill>
                <a:schemeClr val="dk1"/>
              </a:solidFill>
              <a:latin typeface="Roboto"/>
              <a:ea typeface="Roboto"/>
              <a:cs typeface="Roboto"/>
              <a:sym typeface="Roboto"/>
            </a:endParaRPr>
          </a:p>
          <a:p>
            <a:pPr marL="0" marR="0" lvl="0" indent="0" algn="l" rtl="0">
              <a:spcBef>
                <a:spcPts val="0"/>
              </a:spcBef>
              <a:spcAft>
                <a:spcPts val="0"/>
              </a:spcAft>
              <a:buNone/>
            </a:pPr>
            <a:endParaRPr sz="1300">
              <a:solidFill>
                <a:schemeClr val="dk1"/>
              </a:solidFill>
              <a:latin typeface="Roboto"/>
              <a:ea typeface="Roboto"/>
              <a:cs typeface="Roboto"/>
              <a:sym typeface="Roboto"/>
            </a:endParaRPr>
          </a:p>
          <a:p>
            <a:pPr marL="0" marR="0" lvl="0" indent="0" algn="l" rtl="0">
              <a:spcBef>
                <a:spcPts val="0"/>
              </a:spcBef>
              <a:spcAft>
                <a:spcPts val="0"/>
              </a:spcAft>
              <a:buNone/>
            </a:pPr>
            <a:r>
              <a:rPr lang="en-US" sz="1300">
                <a:solidFill>
                  <a:schemeClr val="accent2"/>
                </a:solidFill>
                <a:latin typeface="Roboto"/>
                <a:ea typeface="Roboto"/>
                <a:cs typeface="Roboto"/>
                <a:sym typeface="Roboto"/>
              </a:rPr>
              <a:t>Stay here and explore how you can improve to become more gender transformative.</a:t>
            </a:r>
            <a:endParaRPr sz="1300">
              <a:solidFill>
                <a:schemeClr val="accent2"/>
              </a:solidFill>
              <a:latin typeface="Roboto"/>
              <a:ea typeface="Roboto"/>
              <a:cs typeface="Roboto"/>
              <a:sym typeface="Roboto"/>
            </a:endParaRPr>
          </a:p>
        </p:txBody>
      </p:sp>
      <p:sp>
        <p:nvSpPr>
          <p:cNvPr id="461" name="Google Shape;461;p55"/>
          <p:cNvSpPr/>
          <p:nvPr/>
        </p:nvSpPr>
        <p:spPr>
          <a:xfrm>
            <a:off x="8881450" y="3890325"/>
            <a:ext cx="2863200" cy="2583300"/>
          </a:xfrm>
          <a:prstGeom prst="rect">
            <a:avLst/>
          </a:prstGeom>
          <a:solidFill>
            <a:schemeClr val="lt2"/>
          </a:solidFill>
          <a:ln>
            <a:noFill/>
          </a:ln>
        </p:spPr>
        <p:txBody>
          <a:bodyPr spcFirstLastPara="1" wrap="square" lIns="91425" tIns="91425" rIns="91425" bIns="91425" anchor="t" anchorCtr="0">
            <a:noAutofit/>
          </a:bodyPr>
          <a:lstStyle/>
          <a:p>
            <a:pPr marL="57150" lvl="0" indent="0" algn="l" rtl="0">
              <a:lnSpc>
                <a:spcPct val="115000"/>
              </a:lnSpc>
              <a:spcBef>
                <a:spcPts val="0"/>
              </a:spcBef>
              <a:spcAft>
                <a:spcPts val="0"/>
              </a:spcAft>
              <a:buClr>
                <a:schemeClr val="dk1"/>
              </a:buClr>
              <a:buSzPts val="1100"/>
              <a:buFont typeface="Arial"/>
              <a:buNone/>
            </a:pPr>
            <a:r>
              <a:rPr lang="en-US" sz="1300">
                <a:solidFill>
                  <a:schemeClr val="accent2"/>
                </a:solidFill>
                <a:latin typeface="Roboto"/>
                <a:ea typeface="Roboto"/>
                <a:cs typeface="Roboto"/>
                <a:sym typeface="Roboto"/>
              </a:rPr>
              <a:t>Explore  how to make your concept more inclusive by considering marginalized groups, including gender-diverse people, in all the questions above.</a:t>
            </a:r>
            <a:endParaRPr sz="1300">
              <a:solidFill>
                <a:schemeClr val="accent2"/>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300">
              <a:solidFill>
                <a:schemeClr val="accent2"/>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r>
              <a:rPr lang="en-US" sz="1300">
                <a:solidFill>
                  <a:schemeClr val="accent2"/>
                </a:solidFill>
                <a:latin typeface="Roboto"/>
                <a:ea typeface="Roboto"/>
                <a:cs typeface="Roboto"/>
                <a:sym typeface="Roboto"/>
              </a:rPr>
              <a:t>Are there any risks involved in implementing your concept, and if so, what mitigating strategies can you adopt?</a:t>
            </a:r>
            <a:endParaRPr sz="1300">
              <a:solidFill>
                <a:schemeClr val="accent2"/>
              </a:solidFill>
              <a:latin typeface="Roboto"/>
              <a:ea typeface="Roboto"/>
              <a:cs typeface="Roboto"/>
              <a:sym typeface="Roboto"/>
            </a:endParaRPr>
          </a:p>
        </p:txBody>
      </p:sp>
      <p:sp>
        <p:nvSpPr>
          <p:cNvPr id="462" name="Google Shape;462;p55"/>
          <p:cNvSpPr/>
          <p:nvPr/>
        </p:nvSpPr>
        <p:spPr>
          <a:xfrm>
            <a:off x="2591100" y="3445450"/>
            <a:ext cx="514800" cy="254100"/>
          </a:xfrm>
          <a:prstGeom prst="rightArrow">
            <a:avLst>
              <a:gd name="adj1" fmla="val 50000"/>
              <a:gd name="adj2" fmla="val 50000"/>
            </a:avLst>
          </a:prstGeom>
          <a:solidFill>
            <a:schemeClr val="l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63" name="Google Shape;463;p55"/>
          <p:cNvSpPr/>
          <p:nvPr/>
        </p:nvSpPr>
        <p:spPr>
          <a:xfrm>
            <a:off x="5406650" y="3445450"/>
            <a:ext cx="514800" cy="254100"/>
          </a:xfrm>
          <a:prstGeom prst="rightArrow">
            <a:avLst>
              <a:gd name="adj1" fmla="val 50000"/>
              <a:gd name="adj2" fmla="val 50000"/>
            </a:avLst>
          </a:prstGeom>
          <a:solidFill>
            <a:schemeClr val="lt1"/>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64" name="Google Shape;464;p55"/>
          <p:cNvSpPr/>
          <p:nvPr/>
        </p:nvSpPr>
        <p:spPr>
          <a:xfrm>
            <a:off x="8420825" y="3445450"/>
            <a:ext cx="514800" cy="254100"/>
          </a:xfrm>
          <a:prstGeom prst="rightArrow">
            <a:avLst>
              <a:gd name="adj1" fmla="val 50000"/>
              <a:gd name="adj2" fmla="val 50000"/>
            </a:avLst>
          </a:prstGeom>
          <a:solidFill>
            <a:schemeClr val="lt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65" name="Google Shape;465;p55"/>
          <p:cNvSpPr txBox="1"/>
          <p:nvPr/>
        </p:nvSpPr>
        <p:spPr>
          <a:xfrm>
            <a:off x="306350" y="6484903"/>
            <a:ext cx="5474100" cy="5286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150">
                <a:solidFill>
                  <a:srgbClr val="444746"/>
                </a:solidFill>
                <a:latin typeface="Roboto"/>
                <a:ea typeface="Roboto"/>
                <a:cs typeface="Roboto"/>
                <a:sym typeface="Roboto"/>
              </a:rPr>
              <a:t>Source: Adapted from IDEO.org and Kore Global, 2021.</a:t>
            </a:r>
            <a:endParaRPr sz="1500">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Google Shape;470;p56"/>
          <p:cNvSpPr txBox="1">
            <a:spLocks noGrp="1"/>
          </p:cNvSpPr>
          <p:nvPr>
            <p:ph type="title"/>
          </p:nvPr>
        </p:nvSpPr>
        <p:spPr>
          <a:xfrm>
            <a:off x="1542675" y="454075"/>
            <a:ext cx="98238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chemeClr val="accent2"/>
                </a:solidFill>
                <a:latin typeface="Bebas Neue"/>
                <a:ea typeface="Bebas Neue"/>
                <a:cs typeface="Bebas Neue"/>
                <a:sym typeface="Bebas Neue"/>
              </a:rPr>
              <a:t>STEP 4: Integrate more gender sensitive and gender transformative components</a:t>
            </a:r>
            <a:endParaRPr sz="4400" b="1">
              <a:solidFill>
                <a:schemeClr val="accent2"/>
              </a:solidFill>
              <a:latin typeface="Bebas Neue"/>
              <a:ea typeface="Bebas Neue"/>
              <a:cs typeface="Bebas Neue"/>
              <a:sym typeface="Bebas Neue"/>
            </a:endParaRPr>
          </a:p>
        </p:txBody>
      </p:sp>
      <p:sp>
        <p:nvSpPr>
          <p:cNvPr id="471" name="Google Shape;471;p56"/>
          <p:cNvSpPr/>
          <p:nvPr/>
        </p:nvSpPr>
        <p:spPr>
          <a:xfrm rot="5400000">
            <a:off x="149651" y="208399"/>
            <a:ext cx="1164300" cy="1071900"/>
          </a:xfrm>
          <a:prstGeom prst="hexagon">
            <a:avLst>
              <a:gd name="adj" fmla="val 25000"/>
              <a:gd name="vf" fmla="val 115470"/>
            </a:avLst>
          </a:prstGeom>
          <a:noFill/>
          <a:ln w="11430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400">
              <a:solidFill>
                <a:schemeClr val="lt1"/>
              </a:solidFill>
              <a:latin typeface="Calibri"/>
              <a:ea typeface="Calibri"/>
              <a:cs typeface="Calibri"/>
              <a:sym typeface="Calibri"/>
            </a:endParaRPr>
          </a:p>
        </p:txBody>
      </p:sp>
      <p:sp>
        <p:nvSpPr>
          <p:cNvPr id="472" name="Google Shape;472;p56"/>
          <p:cNvSpPr txBox="1"/>
          <p:nvPr/>
        </p:nvSpPr>
        <p:spPr>
          <a:xfrm>
            <a:off x="493942" y="315621"/>
            <a:ext cx="474000" cy="695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900" b="1">
                <a:solidFill>
                  <a:schemeClr val="accent2"/>
                </a:solidFill>
                <a:latin typeface="Bebas Neue"/>
                <a:ea typeface="Bebas Neue"/>
                <a:cs typeface="Bebas Neue"/>
                <a:sym typeface="Bebas Neue"/>
              </a:rPr>
              <a:t>4</a:t>
            </a:r>
            <a:endParaRPr sz="4900" b="1">
              <a:solidFill>
                <a:schemeClr val="accent2"/>
              </a:solidFill>
              <a:latin typeface="Bebas Neue"/>
              <a:ea typeface="Bebas Neue"/>
              <a:cs typeface="Bebas Neue"/>
              <a:sym typeface="Bebas Neue"/>
            </a:endParaRPr>
          </a:p>
        </p:txBody>
      </p:sp>
      <p:sp>
        <p:nvSpPr>
          <p:cNvPr id="473" name="Google Shape;473;p56"/>
          <p:cNvSpPr/>
          <p:nvPr/>
        </p:nvSpPr>
        <p:spPr>
          <a:xfrm>
            <a:off x="2291735" y="1856351"/>
            <a:ext cx="6786000" cy="1232400"/>
          </a:xfrm>
          <a:prstGeom prst="roundRect">
            <a:avLst>
              <a:gd name="adj" fmla="val 16667"/>
            </a:avLst>
          </a:prstGeom>
          <a:solidFill>
            <a:schemeClr val="accent2"/>
          </a:solidFill>
          <a:ln>
            <a:noFill/>
          </a:ln>
        </p:spPr>
        <p:txBody>
          <a:bodyPr spcFirstLastPara="1" wrap="square" lIns="182875" tIns="91425" rIns="182875" bIns="91425" anchor="ctr" anchorCtr="0">
            <a:noAutofit/>
          </a:bodyPr>
          <a:lstStyle/>
          <a:p>
            <a:pPr marL="0" lvl="0" indent="0" algn="ctr" rtl="0">
              <a:lnSpc>
                <a:spcPct val="115000"/>
              </a:lnSpc>
              <a:spcBef>
                <a:spcPts val="0"/>
              </a:spcBef>
              <a:spcAft>
                <a:spcPts val="0"/>
              </a:spcAft>
              <a:buNone/>
            </a:pPr>
            <a:r>
              <a:rPr lang="en-US" sz="2100">
                <a:solidFill>
                  <a:srgbClr val="FFFFFF"/>
                </a:solidFill>
                <a:latin typeface="Roboto Medium"/>
                <a:ea typeface="Roboto Medium"/>
                <a:cs typeface="Roboto Medium"/>
                <a:sym typeface="Roboto Medium"/>
              </a:rPr>
              <a:t>Identify where more gender sensitive and gender  transformative elements can be added or adapted</a:t>
            </a:r>
            <a:endParaRPr sz="2100">
              <a:solidFill>
                <a:srgbClr val="FFFFFF"/>
              </a:solidFill>
              <a:latin typeface="Roboto Medium"/>
              <a:ea typeface="Roboto Medium"/>
              <a:cs typeface="Roboto Medium"/>
              <a:sym typeface="Roboto Medium"/>
            </a:endParaRPr>
          </a:p>
        </p:txBody>
      </p:sp>
      <p:sp>
        <p:nvSpPr>
          <p:cNvPr id="474" name="Google Shape;474;p56"/>
          <p:cNvSpPr/>
          <p:nvPr/>
        </p:nvSpPr>
        <p:spPr>
          <a:xfrm>
            <a:off x="2760560" y="3569133"/>
            <a:ext cx="6786000" cy="1232400"/>
          </a:xfrm>
          <a:prstGeom prst="roundRect">
            <a:avLst>
              <a:gd name="adj" fmla="val 16667"/>
            </a:avLst>
          </a:prstGeom>
          <a:solidFill>
            <a:schemeClr val="accent3"/>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US" sz="2100">
                <a:solidFill>
                  <a:srgbClr val="FFFFFF"/>
                </a:solidFill>
                <a:latin typeface="Roboto Medium"/>
                <a:ea typeface="Roboto Medium"/>
                <a:cs typeface="Roboto Medium"/>
                <a:sym typeface="Roboto Medium"/>
              </a:rPr>
              <a:t>Develop a Theory of Change and align it with the logframe and/or monitoring, evaluation and learning frameworks</a:t>
            </a:r>
            <a:endParaRPr sz="2100">
              <a:solidFill>
                <a:srgbClr val="FFFFFF"/>
              </a:solidFill>
              <a:latin typeface="Roboto Medium"/>
              <a:ea typeface="Roboto Medium"/>
              <a:cs typeface="Roboto Medium"/>
              <a:sym typeface="Roboto Medium"/>
            </a:endParaRPr>
          </a:p>
        </p:txBody>
      </p:sp>
      <p:sp>
        <p:nvSpPr>
          <p:cNvPr id="475" name="Google Shape;475;p56"/>
          <p:cNvSpPr/>
          <p:nvPr/>
        </p:nvSpPr>
        <p:spPr>
          <a:xfrm>
            <a:off x="3163018" y="5279569"/>
            <a:ext cx="6786000" cy="1232400"/>
          </a:xfrm>
          <a:prstGeom prst="roundRect">
            <a:avLst>
              <a:gd name="adj" fmla="val 16667"/>
            </a:avLst>
          </a:prstGeom>
          <a:solidFill>
            <a:schemeClr val="accent5"/>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US" sz="2100">
                <a:solidFill>
                  <a:srgbClr val="FFFFFF"/>
                </a:solidFill>
                <a:latin typeface="Roboto Medium"/>
                <a:ea typeface="Roboto Medium"/>
                <a:cs typeface="Roboto Medium"/>
                <a:sym typeface="Roboto Medium"/>
              </a:rPr>
              <a:t>Ensure no program elements are gender negative before proceeding</a:t>
            </a:r>
            <a:endParaRPr sz="2100">
              <a:solidFill>
                <a:srgbClr val="FFFFFF"/>
              </a:solidFill>
              <a:latin typeface="Roboto Medium"/>
              <a:ea typeface="Roboto Medium"/>
              <a:cs typeface="Roboto Medium"/>
              <a:sym typeface="Roboto Medium"/>
            </a:endParaRPr>
          </a:p>
        </p:txBody>
      </p:sp>
      <p:cxnSp>
        <p:nvCxnSpPr>
          <p:cNvPr id="476" name="Google Shape;476;p56"/>
          <p:cNvCxnSpPr>
            <a:stCxn id="473" idx="1"/>
            <a:endCxn id="474" idx="1"/>
          </p:cNvCxnSpPr>
          <p:nvPr/>
        </p:nvCxnSpPr>
        <p:spPr>
          <a:xfrm>
            <a:off x="2291735" y="2472551"/>
            <a:ext cx="468900" cy="1712700"/>
          </a:xfrm>
          <a:prstGeom prst="curvedConnector3">
            <a:avLst>
              <a:gd name="adj1" fmla="val -50784"/>
            </a:avLst>
          </a:prstGeom>
          <a:noFill/>
          <a:ln w="28575" cap="flat" cmpd="sng">
            <a:solidFill>
              <a:schemeClr val="accent2"/>
            </a:solidFill>
            <a:prstDash val="solid"/>
            <a:round/>
            <a:headEnd type="none" w="med" len="med"/>
            <a:tailEnd type="triangle" w="med" len="med"/>
          </a:ln>
        </p:spPr>
      </p:cxnSp>
      <p:cxnSp>
        <p:nvCxnSpPr>
          <p:cNvPr id="477" name="Google Shape;477;p56"/>
          <p:cNvCxnSpPr>
            <a:stCxn id="474" idx="3"/>
            <a:endCxn id="475" idx="3"/>
          </p:cNvCxnSpPr>
          <p:nvPr/>
        </p:nvCxnSpPr>
        <p:spPr>
          <a:xfrm>
            <a:off x="9546560" y="4185333"/>
            <a:ext cx="402600" cy="1710300"/>
          </a:xfrm>
          <a:prstGeom prst="curvedConnector3">
            <a:avLst>
              <a:gd name="adj1" fmla="val 159112"/>
            </a:avLst>
          </a:prstGeom>
          <a:noFill/>
          <a:ln w="28575" cap="flat" cmpd="sng">
            <a:solidFill>
              <a:schemeClr val="accent2"/>
            </a:solidFill>
            <a:prstDash val="solid"/>
            <a:round/>
            <a:headEnd type="none" w="med" len="med"/>
            <a:tailEnd type="triangle" w="med" len="med"/>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57"/>
          <p:cNvSpPr/>
          <p:nvPr/>
        </p:nvSpPr>
        <p:spPr>
          <a:xfrm>
            <a:off x="547650" y="1290300"/>
            <a:ext cx="11096700" cy="3667800"/>
          </a:xfrm>
          <a:prstGeom prst="roundRect">
            <a:avLst>
              <a:gd name="adj" fmla="val 16667"/>
            </a:avLst>
          </a:prstGeom>
          <a:noFill/>
          <a:ln w="28575"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1500"/>
              </a:spcBef>
              <a:spcAft>
                <a:spcPts val="1000"/>
              </a:spcAft>
              <a:buNone/>
            </a:pPr>
            <a:r>
              <a:rPr lang="en-US" sz="1700">
                <a:solidFill>
                  <a:schemeClr val="dk1"/>
                </a:solidFill>
                <a:latin typeface="Roboto"/>
                <a:ea typeface="Roboto"/>
                <a:cs typeface="Roboto"/>
                <a:sym typeface="Roboto"/>
              </a:rPr>
              <a:t>The "Wasala Pathway" intervention targets married adolescent girls in Northern Nigeria's rural communities, combining multiple interventions to promote sexual and reproductive health. At its core, the program includes: 1) a mobile clinic service offering contraceptive and reproductive health screenings; 2) community workshops led by local religious leaders promoting family planning; 3) a skills training component where girls learn income-generating activities like tailoring; and 4) a "bride performance" tracking system where husbands receive community recognition points based on their wife's health compliance and participation in family planning activities. The intervention aims to increase girls' access to reproductive health services while navigating the complex social dynamics of the region, with the explicit goal of reducing maternal mortality and improving adolescent girls' overall health outcomes. Each component is designed to engage different stakeholders - from the girls themselves to their husbands, family members, and community leaders - creating a multi-layered approach to reproductive health education and service delivery.</a:t>
            </a:r>
            <a:endParaRPr sz="1700">
              <a:latin typeface="Calibri"/>
              <a:ea typeface="Calibri"/>
              <a:cs typeface="Calibri"/>
              <a:sym typeface="Calibri"/>
            </a:endParaRPr>
          </a:p>
        </p:txBody>
      </p:sp>
      <p:sp>
        <p:nvSpPr>
          <p:cNvPr id="483" name="Google Shape;483;p57"/>
          <p:cNvSpPr txBox="1">
            <a:spLocks noGrp="1"/>
          </p:cNvSpPr>
          <p:nvPr>
            <p:ph type="title"/>
          </p:nvPr>
        </p:nvSpPr>
        <p:spPr>
          <a:xfrm>
            <a:off x="475425" y="362600"/>
            <a:ext cx="101580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chemeClr val="accent4"/>
                </a:solidFill>
                <a:latin typeface="Bebas Neue"/>
                <a:ea typeface="Bebas Neue"/>
                <a:cs typeface="Bebas Neue"/>
                <a:sym typeface="Bebas Neue"/>
              </a:rPr>
              <a:t>CASE STUDy</a:t>
            </a:r>
            <a:endParaRPr sz="4400" b="1">
              <a:solidFill>
                <a:schemeClr val="accent4"/>
              </a:solidFill>
              <a:latin typeface="Bebas Neue"/>
              <a:ea typeface="Bebas Neue"/>
              <a:cs typeface="Bebas Neue"/>
              <a:sym typeface="Bebas Neue"/>
            </a:endParaRPr>
          </a:p>
        </p:txBody>
      </p:sp>
      <p:sp>
        <p:nvSpPr>
          <p:cNvPr id="484" name="Google Shape;484;p57"/>
          <p:cNvSpPr txBox="1"/>
          <p:nvPr/>
        </p:nvSpPr>
        <p:spPr>
          <a:xfrm>
            <a:off x="767675" y="5132125"/>
            <a:ext cx="10008300" cy="1492800"/>
          </a:xfrm>
          <a:prstGeom prst="rect">
            <a:avLst/>
          </a:prstGeom>
          <a:noFill/>
          <a:ln>
            <a:noFill/>
          </a:ln>
        </p:spPr>
        <p:txBody>
          <a:bodyPr spcFirstLastPara="1" wrap="square" lIns="91425" tIns="91425" rIns="91425" bIns="91425" anchor="t" anchorCtr="0">
            <a:noAutofit/>
          </a:bodyPr>
          <a:lstStyle/>
          <a:p>
            <a:pPr marL="457200" lvl="0" indent="-361950" algn="l" rtl="0">
              <a:spcBef>
                <a:spcPts val="0"/>
              </a:spcBef>
              <a:spcAft>
                <a:spcPts val="0"/>
              </a:spcAft>
              <a:buClr>
                <a:schemeClr val="accent4"/>
              </a:buClr>
              <a:buSzPts val="2100"/>
              <a:buFont typeface="Roboto"/>
              <a:buAutoNum type="arabicPeriod"/>
            </a:pPr>
            <a:r>
              <a:rPr lang="en-US" sz="2100">
                <a:solidFill>
                  <a:schemeClr val="dk1"/>
                </a:solidFill>
                <a:latin typeface="Roboto"/>
                <a:ea typeface="Roboto"/>
                <a:cs typeface="Roboto"/>
                <a:sym typeface="Roboto"/>
              </a:rPr>
              <a:t>In your group, break up the intervention described above into its components</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accent4"/>
              </a:buClr>
              <a:buSzPts val="2100"/>
              <a:buFont typeface="Roboto"/>
              <a:buAutoNum type="arabicPeriod"/>
            </a:pPr>
            <a:r>
              <a:rPr lang="en-US" sz="2100">
                <a:solidFill>
                  <a:schemeClr val="dk1"/>
                </a:solidFill>
                <a:latin typeface="Roboto"/>
                <a:ea typeface="Roboto"/>
                <a:cs typeface="Roboto"/>
                <a:sym typeface="Roboto"/>
              </a:rPr>
              <a:t>Rate each component against the gender equality continuum, using the handout</a:t>
            </a:r>
            <a:endParaRPr sz="2100">
              <a:solidFill>
                <a:schemeClr val="dk1"/>
              </a:solidFill>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58"/>
          <p:cNvSpPr txBox="1">
            <a:spLocks noGrp="1"/>
          </p:cNvSpPr>
          <p:nvPr>
            <p:ph type="title"/>
          </p:nvPr>
        </p:nvSpPr>
        <p:spPr>
          <a:xfrm>
            <a:off x="323025" y="591200"/>
            <a:ext cx="112776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chemeClr val="accent4"/>
                </a:solidFill>
                <a:latin typeface="Bebas Neue"/>
                <a:ea typeface="Bebas Neue"/>
                <a:cs typeface="Bebas Neue"/>
                <a:sym typeface="Bebas Neue"/>
              </a:rPr>
              <a:t>CASE STUDy - Intervention mapping and </a:t>
            </a:r>
            <a:endParaRPr b="1">
              <a:solidFill>
                <a:schemeClr val="accent4"/>
              </a:solidFill>
              <a:latin typeface="Bebas Neue"/>
              <a:ea typeface="Bebas Neue"/>
              <a:cs typeface="Bebas Neue"/>
              <a:sym typeface="Bebas Neue"/>
            </a:endParaRPr>
          </a:p>
          <a:p>
            <a:pPr marL="0" lvl="0" indent="0" algn="l" rtl="0">
              <a:spcBef>
                <a:spcPts val="0"/>
              </a:spcBef>
              <a:spcAft>
                <a:spcPts val="0"/>
              </a:spcAft>
              <a:buNone/>
            </a:pPr>
            <a:r>
              <a:rPr lang="en-US" b="1">
                <a:solidFill>
                  <a:schemeClr val="accent4"/>
                </a:solidFill>
                <a:latin typeface="Bebas Neue"/>
                <a:ea typeface="Bebas Neue"/>
                <a:cs typeface="Bebas Neue"/>
                <a:sym typeface="Bebas Neue"/>
              </a:rPr>
              <a:t>gender continuum assessment</a:t>
            </a:r>
            <a:endParaRPr sz="4400" b="1">
              <a:solidFill>
                <a:schemeClr val="accent4"/>
              </a:solidFill>
              <a:latin typeface="Bebas Neue"/>
              <a:ea typeface="Bebas Neue"/>
              <a:cs typeface="Bebas Neue"/>
              <a:sym typeface="Bebas Neue"/>
            </a:endParaRPr>
          </a:p>
        </p:txBody>
      </p:sp>
      <p:graphicFrame>
        <p:nvGraphicFramePr>
          <p:cNvPr id="490" name="Google Shape;490;p58"/>
          <p:cNvGraphicFramePr/>
          <p:nvPr/>
        </p:nvGraphicFramePr>
        <p:xfrm>
          <a:off x="503475" y="1803925"/>
          <a:ext cx="11020450" cy="4774860"/>
        </p:xfrm>
        <a:graphic>
          <a:graphicData uri="http://schemas.openxmlformats.org/drawingml/2006/table">
            <a:tbl>
              <a:tblPr>
                <a:noFill/>
                <a:tableStyleId>{0975EE68-38FB-4BFA-82B2-7F9903F6D558}</a:tableStyleId>
              </a:tblPr>
              <a:tblGrid>
                <a:gridCol w="1445300">
                  <a:extLst>
                    <a:ext uri="{9D8B030D-6E8A-4147-A177-3AD203B41FA5}">
                      <a16:colId xmlns:a16="http://schemas.microsoft.com/office/drawing/2014/main" val="20000"/>
                    </a:ext>
                  </a:extLst>
                </a:gridCol>
                <a:gridCol w="2925025">
                  <a:extLst>
                    <a:ext uri="{9D8B030D-6E8A-4147-A177-3AD203B41FA5}">
                      <a16:colId xmlns:a16="http://schemas.microsoft.com/office/drawing/2014/main" val="20001"/>
                    </a:ext>
                  </a:extLst>
                </a:gridCol>
                <a:gridCol w="2075725">
                  <a:extLst>
                    <a:ext uri="{9D8B030D-6E8A-4147-A177-3AD203B41FA5}">
                      <a16:colId xmlns:a16="http://schemas.microsoft.com/office/drawing/2014/main" val="20002"/>
                    </a:ext>
                  </a:extLst>
                </a:gridCol>
                <a:gridCol w="4574400">
                  <a:extLst>
                    <a:ext uri="{9D8B030D-6E8A-4147-A177-3AD203B41FA5}">
                      <a16:colId xmlns:a16="http://schemas.microsoft.com/office/drawing/2014/main" val="20003"/>
                    </a:ext>
                  </a:extLst>
                </a:gridCol>
              </a:tblGrid>
              <a:tr h="661475">
                <a:tc>
                  <a:txBody>
                    <a:bodyPr/>
                    <a:lstStyle/>
                    <a:p>
                      <a:pPr marL="91440" marR="91440" lvl="0" indent="0" algn="l" rtl="0">
                        <a:spcBef>
                          <a:spcPts val="0"/>
                        </a:spcBef>
                        <a:spcAft>
                          <a:spcPts val="0"/>
                        </a:spcAft>
                        <a:buNone/>
                      </a:pPr>
                      <a:r>
                        <a:rPr lang="en-US" b="1">
                          <a:solidFill>
                            <a:schemeClr val="lt1"/>
                          </a:solidFill>
                          <a:latin typeface="Roboto"/>
                          <a:ea typeface="Roboto"/>
                          <a:cs typeface="Roboto"/>
                          <a:sym typeface="Roboto"/>
                        </a:rPr>
                        <a:t>Intervention Component</a:t>
                      </a:r>
                      <a:endParaRPr b="1">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2"/>
                    </a:solidFill>
                  </a:tcPr>
                </a:tc>
                <a:tc>
                  <a:txBody>
                    <a:bodyPr/>
                    <a:lstStyle/>
                    <a:p>
                      <a:pPr marL="91440" marR="91440" lvl="0" indent="0" algn="l" rtl="0">
                        <a:spcBef>
                          <a:spcPts val="0"/>
                        </a:spcBef>
                        <a:spcAft>
                          <a:spcPts val="0"/>
                        </a:spcAft>
                        <a:buNone/>
                      </a:pPr>
                      <a:r>
                        <a:rPr lang="en-US" b="1">
                          <a:solidFill>
                            <a:schemeClr val="lt1"/>
                          </a:solidFill>
                          <a:latin typeface="Roboto"/>
                          <a:ea typeface="Roboto"/>
                          <a:cs typeface="Roboto"/>
                          <a:sym typeface="Roboto"/>
                        </a:rPr>
                        <a:t>Description</a:t>
                      </a:r>
                      <a:endParaRPr b="1">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2"/>
                    </a:solidFill>
                  </a:tcPr>
                </a:tc>
                <a:tc>
                  <a:txBody>
                    <a:bodyPr/>
                    <a:lstStyle/>
                    <a:p>
                      <a:pPr marL="91440" marR="91440" lvl="0" indent="0" algn="l" rtl="0">
                        <a:spcBef>
                          <a:spcPts val="0"/>
                        </a:spcBef>
                        <a:spcAft>
                          <a:spcPts val="0"/>
                        </a:spcAft>
                        <a:buNone/>
                      </a:pPr>
                      <a:r>
                        <a:rPr lang="en-US" b="1">
                          <a:solidFill>
                            <a:schemeClr val="lt1"/>
                          </a:solidFill>
                          <a:latin typeface="Roboto"/>
                          <a:ea typeface="Roboto"/>
                          <a:cs typeface="Roboto"/>
                          <a:sym typeface="Roboto"/>
                        </a:rPr>
                        <a:t>Gender Equality Continuum Ranking</a:t>
                      </a:r>
                      <a:endParaRPr b="1">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2"/>
                    </a:solidFill>
                  </a:tcPr>
                </a:tc>
                <a:tc>
                  <a:txBody>
                    <a:bodyPr/>
                    <a:lstStyle/>
                    <a:p>
                      <a:pPr marL="91440" marR="91440" lvl="0" indent="0" algn="l" rtl="0">
                        <a:spcBef>
                          <a:spcPts val="0"/>
                        </a:spcBef>
                        <a:spcAft>
                          <a:spcPts val="0"/>
                        </a:spcAft>
                        <a:buNone/>
                      </a:pPr>
                      <a:r>
                        <a:rPr lang="en-US" b="1">
                          <a:solidFill>
                            <a:schemeClr val="lt1"/>
                          </a:solidFill>
                          <a:latin typeface="Roboto"/>
                          <a:ea typeface="Roboto"/>
                          <a:cs typeface="Roboto"/>
                          <a:sym typeface="Roboto"/>
                        </a:rPr>
                        <a:t>Justification</a:t>
                      </a:r>
                      <a:endParaRPr b="1">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2"/>
                    </a:solidFill>
                  </a:tcPr>
                </a:tc>
                <a:extLst>
                  <a:ext uri="{0D108BD9-81ED-4DB2-BD59-A6C34878D82A}">
                    <a16:rowId xmlns:a16="http://schemas.microsoft.com/office/drawing/2014/main" val="10000"/>
                  </a:ext>
                </a:extLst>
              </a:tr>
              <a:tr h="769825">
                <a:tc>
                  <a:txBody>
                    <a:bodyPr/>
                    <a:lstStyle/>
                    <a:p>
                      <a:pPr marL="91440" marR="91440" lvl="0" indent="0" algn="l" rtl="0">
                        <a:spcBef>
                          <a:spcPts val="0"/>
                        </a:spcBef>
                        <a:spcAft>
                          <a:spcPts val="0"/>
                        </a:spcAft>
                        <a:buNone/>
                      </a:pPr>
                      <a:r>
                        <a:rPr lang="en-US" sz="1300">
                          <a:latin typeface="Roboto"/>
                          <a:ea typeface="Roboto"/>
                          <a:cs typeface="Roboto"/>
                          <a:sym typeface="Roboto"/>
                        </a:rPr>
                        <a:t>Mobile Clinic Services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Reproductive health screenings and contraceptive access for married adolescent girls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769825">
                <a:tc>
                  <a:txBody>
                    <a:bodyPr/>
                    <a:lstStyle/>
                    <a:p>
                      <a:pPr marL="91440" marR="91440" lvl="0" indent="0" algn="l" rtl="0">
                        <a:spcBef>
                          <a:spcPts val="0"/>
                        </a:spcBef>
                        <a:spcAft>
                          <a:spcPts val="0"/>
                        </a:spcAft>
                        <a:buNone/>
                      </a:pPr>
                      <a:r>
                        <a:rPr lang="en-US" sz="1300">
                          <a:latin typeface="Roboto"/>
                          <a:ea typeface="Roboto"/>
                          <a:cs typeface="Roboto"/>
                          <a:sym typeface="Roboto"/>
                        </a:rPr>
                        <a:t>Community Workshops with Religious Leaders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Educational sessions promoting family planning and reproductive health awareness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769825">
                <a:tc>
                  <a:txBody>
                    <a:bodyPr/>
                    <a:lstStyle/>
                    <a:p>
                      <a:pPr marL="91440" marR="91440" lvl="0" indent="0" algn="l" rtl="0">
                        <a:spcBef>
                          <a:spcPts val="0"/>
                        </a:spcBef>
                        <a:spcAft>
                          <a:spcPts val="0"/>
                        </a:spcAft>
                        <a:buNone/>
                      </a:pPr>
                      <a:r>
                        <a:rPr lang="en-US" sz="1300">
                          <a:latin typeface="Roboto"/>
                          <a:ea typeface="Roboto"/>
                          <a:cs typeface="Roboto"/>
                          <a:sym typeface="Roboto"/>
                        </a:rPr>
                        <a:t>Skills Training (Tailoring)</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Economic empowerment component teaching income-generating skills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769825">
                <a:tc>
                  <a:txBody>
                    <a:bodyPr/>
                    <a:lstStyle/>
                    <a:p>
                      <a:pPr marL="91440" marR="91440" lvl="0" indent="0" algn="l" rtl="0">
                        <a:spcBef>
                          <a:spcPts val="0"/>
                        </a:spcBef>
                        <a:spcAft>
                          <a:spcPts val="0"/>
                        </a:spcAft>
                        <a:buNone/>
                      </a:pPr>
                      <a:r>
                        <a:rPr lang="en-US" sz="1300">
                          <a:latin typeface="Roboto"/>
                          <a:ea typeface="Roboto"/>
                          <a:cs typeface="Roboto"/>
                          <a:sym typeface="Roboto"/>
                        </a:rPr>
                        <a:t>Bride Performance Tracking System</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Community recognition system where husbands earn points based on wife's health compliance</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769825">
                <a:tc>
                  <a:txBody>
                    <a:bodyPr/>
                    <a:lstStyle/>
                    <a:p>
                      <a:pPr marL="91440" marR="91440" lvl="0" indent="0" algn="l" rtl="0">
                        <a:spcBef>
                          <a:spcPts val="0"/>
                        </a:spcBef>
                        <a:spcAft>
                          <a:spcPts val="0"/>
                        </a:spcAft>
                        <a:buNone/>
                      </a:pPr>
                      <a:r>
                        <a:rPr lang="en-US" sz="1300">
                          <a:latin typeface="Roboto"/>
                          <a:ea typeface="Roboto"/>
                          <a:cs typeface="Roboto"/>
                          <a:sym typeface="Roboto"/>
                        </a:rPr>
                        <a:t>Stakeholder Engagement Approach</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Intentional involvement of girls, husbands, family, and community leaders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graphicFrame>
        <p:nvGraphicFramePr>
          <p:cNvPr id="495" name="Google Shape;495;p59"/>
          <p:cNvGraphicFramePr/>
          <p:nvPr/>
        </p:nvGraphicFramePr>
        <p:xfrm>
          <a:off x="503475" y="1651525"/>
          <a:ext cx="11446925" cy="5144880"/>
        </p:xfrm>
        <a:graphic>
          <a:graphicData uri="http://schemas.openxmlformats.org/drawingml/2006/table">
            <a:tbl>
              <a:tblPr>
                <a:noFill/>
                <a:tableStyleId>{0975EE68-38FB-4BFA-82B2-7F9903F6D558}</a:tableStyleId>
              </a:tblPr>
              <a:tblGrid>
                <a:gridCol w="1501225">
                  <a:extLst>
                    <a:ext uri="{9D8B030D-6E8A-4147-A177-3AD203B41FA5}">
                      <a16:colId xmlns:a16="http://schemas.microsoft.com/office/drawing/2014/main" val="20000"/>
                    </a:ext>
                  </a:extLst>
                </a:gridCol>
                <a:gridCol w="3038225">
                  <a:extLst>
                    <a:ext uri="{9D8B030D-6E8A-4147-A177-3AD203B41FA5}">
                      <a16:colId xmlns:a16="http://schemas.microsoft.com/office/drawing/2014/main" val="20001"/>
                    </a:ext>
                  </a:extLst>
                </a:gridCol>
                <a:gridCol w="2156050">
                  <a:extLst>
                    <a:ext uri="{9D8B030D-6E8A-4147-A177-3AD203B41FA5}">
                      <a16:colId xmlns:a16="http://schemas.microsoft.com/office/drawing/2014/main" val="20002"/>
                    </a:ext>
                  </a:extLst>
                </a:gridCol>
                <a:gridCol w="4751425">
                  <a:extLst>
                    <a:ext uri="{9D8B030D-6E8A-4147-A177-3AD203B41FA5}">
                      <a16:colId xmlns:a16="http://schemas.microsoft.com/office/drawing/2014/main" val="20003"/>
                    </a:ext>
                  </a:extLst>
                </a:gridCol>
              </a:tblGrid>
              <a:tr h="0">
                <a:tc>
                  <a:txBody>
                    <a:bodyPr/>
                    <a:lstStyle/>
                    <a:p>
                      <a:pPr marL="91440" marR="91440" lvl="0" indent="0" algn="l" rtl="0">
                        <a:spcBef>
                          <a:spcPts val="0"/>
                        </a:spcBef>
                        <a:spcAft>
                          <a:spcPts val="0"/>
                        </a:spcAft>
                        <a:buNone/>
                      </a:pPr>
                      <a:r>
                        <a:rPr lang="en-US" b="1">
                          <a:solidFill>
                            <a:srgbClr val="FFFFFF"/>
                          </a:solidFill>
                          <a:latin typeface="Roboto"/>
                          <a:ea typeface="Roboto"/>
                          <a:cs typeface="Roboto"/>
                          <a:sym typeface="Roboto"/>
                        </a:rPr>
                        <a:t>Intervention Component</a:t>
                      </a:r>
                      <a:endParaRPr b="1">
                        <a:solidFill>
                          <a:srgbClr val="FFFFFF"/>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2"/>
                    </a:solidFill>
                  </a:tcPr>
                </a:tc>
                <a:tc>
                  <a:txBody>
                    <a:bodyPr/>
                    <a:lstStyle/>
                    <a:p>
                      <a:pPr marL="91440" marR="91440" lvl="0" indent="0" algn="l" rtl="0">
                        <a:spcBef>
                          <a:spcPts val="0"/>
                        </a:spcBef>
                        <a:spcAft>
                          <a:spcPts val="0"/>
                        </a:spcAft>
                        <a:buNone/>
                      </a:pPr>
                      <a:r>
                        <a:rPr lang="en-US" b="1">
                          <a:solidFill>
                            <a:srgbClr val="FFFFFF"/>
                          </a:solidFill>
                          <a:latin typeface="Roboto"/>
                          <a:ea typeface="Roboto"/>
                          <a:cs typeface="Roboto"/>
                          <a:sym typeface="Roboto"/>
                        </a:rPr>
                        <a:t>Description</a:t>
                      </a:r>
                      <a:endParaRPr b="1">
                        <a:solidFill>
                          <a:srgbClr val="FFFFFF"/>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2"/>
                    </a:solidFill>
                  </a:tcPr>
                </a:tc>
                <a:tc>
                  <a:txBody>
                    <a:bodyPr/>
                    <a:lstStyle/>
                    <a:p>
                      <a:pPr marL="91440" marR="91440" lvl="0" indent="0" algn="l" rtl="0">
                        <a:spcBef>
                          <a:spcPts val="0"/>
                        </a:spcBef>
                        <a:spcAft>
                          <a:spcPts val="0"/>
                        </a:spcAft>
                        <a:buNone/>
                      </a:pPr>
                      <a:r>
                        <a:rPr lang="en-US" b="1">
                          <a:solidFill>
                            <a:srgbClr val="FFFFFF"/>
                          </a:solidFill>
                          <a:latin typeface="Roboto"/>
                          <a:ea typeface="Roboto"/>
                          <a:cs typeface="Roboto"/>
                          <a:sym typeface="Roboto"/>
                        </a:rPr>
                        <a:t>Gender Equality Continuum Ranking</a:t>
                      </a:r>
                      <a:endParaRPr b="1">
                        <a:solidFill>
                          <a:srgbClr val="FFFFFF"/>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2"/>
                    </a:solidFill>
                  </a:tcPr>
                </a:tc>
                <a:tc>
                  <a:txBody>
                    <a:bodyPr/>
                    <a:lstStyle/>
                    <a:p>
                      <a:pPr marL="91440" marR="91440" lvl="0" indent="0" algn="l" rtl="0">
                        <a:spcBef>
                          <a:spcPts val="0"/>
                        </a:spcBef>
                        <a:spcAft>
                          <a:spcPts val="0"/>
                        </a:spcAft>
                        <a:buNone/>
                      </a:pPr>
                      <a:r>
                        <a:rPr lang="en-US" b="1">
                          <a:solidFill>
                            <a:srgbClr val="FFFFFF"/>
                          </a:solidFill>
                          <a:latin typeface="Roboto"/>
                          <a:ea typeface="Roboto"/>
                          <a:cs typeface="Roboto"/>
                          <a:sym typeface="Roboto"/>
                        </a:rPr>
                        <a:t>Justification</a:t>
                      </a:r>
                      <a:endParaRPr b="1">
                        <a:solidFill>
                          <a:srgbClr val="FFFFFF"/>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2"/>
                    </a:solidFill>
                  </a:tcPr>
                </a:tc>
                <a:extLst>
                  <a:ext uri="{0D108BD9-81ED-4DB2-BD59-A6C34878D82A}">
                    <a16:rowId xmlns:a16="http://schemas.microsoft.com/office/drawing/2014/main" val="10000"/>
                  </a:ext>
                </a:extLst>
              </a:tr>
              <a:tr h="760300">
                <a:tc>
                  <a:txBody>
                    <a:bodyPr/>
                    <a:lstStyle/>
                    <a:p>
                      <a:pPr marL="91440" marR="91440" lvl="0" indent="0" algn="l" rtl="0">
                        <a:spcBef>
                          <a:spcPts val="0"/>
                        </a:spcBef>
                        <a:spcAft>
                          <a:spcPts val="0"/>
                        </a:spcAft>
                        <a:buNone/>
                      </a:pPr>
                      <a:r>
                        <a:rPr lang="en-US" sz="1300">
                          <a:latin typeface="Roboto"/>
                          <a:ea typeface="Roboto"/>
                          <a:cs typeface="Roboto"/>
                          <a:sym typeface="Roboto"/>
                        </a:rPr>
                        <a:t>Mobile Clinic Services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Reproductive health screenings and contraceptive access for married adolescent girls.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b="1">
                          <a:solidFill>
                            <a:srgbClr val="FFFFFF"/>
                          </a:solidFill>
                          <a:latin typeface="Roboto"/>
                          <a:ea typeface="Roboto"/>
                          <a:cs typeface="Roboto"/>
                          <a:sym typeface="Roboto"/>
                        </a:rPr>
                        <a:t>Gender Sensitive</a:t>
                      </a:r>
                      <a:endParaRPr sz="1300" b="1">
                        <a:solidFill>
                          <a:srgbClr val="FFFFFF"/>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4"/>
                    </a:solidFill>
                  </a:tcPr>
                </a:tc>
                <a:tc>
                  <a:txBody>
                    <a:bodyPr/>
                    <a:lstStyle/>
                    <a:p>
                      <a:pPr marL="91440" marR="91440" lvl="0" indent="0" algn="l" rtl="0">
                        <a:spcBef>
                          <a:spcPts val="0"/>
                        </a:spcBef>
                        <a:spcAft>
                          <a:spcPts val="0"/>
                        </a:spcAft>
                        <a:buNone/>
                      </a:pPr>
                      <a:r>
                        <a:rPr lang="en-US" sz="1300">
                          <a:latin typeface="Roboto"/>
                          <a:ea typeface="Roboto"/>
                          <a:cs typeface="Roboto"/>
                          <a:sym typeface="Roboto"/>
                        </a:rPr>
                        <a:t>Recognizes specific health needs of adolescent girls; provides direct access to reproductive health services; considers girls as distinct users with unique health requirements.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919050">
                <a:tc>
                  <a:txBody>
                    <a:bodyPr/>
                    <a:lstStyle/>
                    <a:p>
                      <a:pPr marL="91440" marR="91440" lvl="0" indent="0" algn="l" rtl="0">
                        <a:spcBef>
                          <a:spcPts val="0"/>
                        </a:spcBef>
                        <a:spcAft>
                          <a:spcPts val="0"/>
                        </a:spcAft>
                        <a:buNone/>
                      </a:pPr>
                      <a:r>
                        <a:rPr lang="en-US" sz="1300">
                          <a:latin typeface="Roboto"/>
                          <a:ea typeface="Roboto"/>
                          <a:cs typeface="Roboto"/>
                          <a:sym typeface="Roboto"/>
                        </a:rPr>
                        <a:t>Community Workshops with Religious Leaders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Educational sessions promoting family planning and reproductive health awareness.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b="1">
                          <a:solidFill>
                            <a:srgbClr val="FFFFFF"/>
                          </a:solidFill>
                          <a:latin typeface="Roboto"/>
                          <a:ea typeface="Roboto"/>
                          <a:cs typeface="Roboto"/>
                          <a:sym typeface="Roboto"/>
                        </a:rPr>
                        <a:t>Gender Neutral</a:t>
                      </a:r>
                      <a:endParaRPr sz="1300" b="1">
                        <a:solidFill>
                          <a:srgbClr val="FFFFFF"/>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2"/>
                    </a:solidFill>
                  </a:tcPr>
                </a:tc>
                <a:tc>
                  <a:txBody>
                    <a:bodyPr/>
                    <a:lstStyle/>
                    <a:p>
                      <a:pPr marL="91440" marR="91440" lvl="0" indent="0" algn="l" rtl="0">
                        <a:spcBef>
                          <a:spcPts val="0"/>
                        </a:spcBef>
                        <a:spcAft>
                          <a:spcPts val="0"/>
                        </a:spcAft>
                        <a:buNone/>
                      </a:pPr>
                      <a:r>
                        <a:rPr lang="en-US" sz="1300">
                          <a:latin typeface="Roboto"/>
                          <a:ea typeface="Roboto"/>
                          <a:cs typeface="Roboto"/>
                          <a:sym typeface="Roboto"/>
                        </a:rPr>
                        <a:t>Provides information but does not explicitly challenge existing power dynamics; recognizes different user groups but stops short of transforming underlying gender norms.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823800">
                <a:tc>
                  <a:txBody>
                    <a:bodyPr/>
                    <a:lstStyle/>
                    <a:p>
                      <a:pPr marL="91440" marR="91440" lvl="0" indent="0" algn="l" rtl="0">
                        <a:spcBef>
                          <a:spcPts val="0"/>
                        </a:spcBef>
                        <a:spcAft>
                          <a:spcPts val="0"/>
                        </a:spcAft>
                        <a:buNone/>
                      </a:pPr>
                      <a:r>
                        <a:rPr lang="en-US" sz="1300">
                          <a:latin typeface="Roboto"/>
                          <a:ea typeface="Roboto"/>
                          <a:cs typeface="Roboto"/>
                          <a:sym typeface="Roboto"/>
                        </a:rPr>
                        <a:t>Skills Training (Tailoring)</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Economic empowerment component teaching income-generating skills to young women.</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b="1">
                          <a:solidFill>
                            <a:srgbClr val="FFFFFF"/>
                          </a:solidFill>
                          <a:latin typeface="Roboto"/>
                          <a:ea typeface="Roboto"/>
                          <a:cs typeface="Roboto"/>
                          <a:sym typeface="Roboto"/>
                        </a:rPr>
                        <a:t>Gender Sensitive</a:t>
                      </a:r>
                      <a:endParaRPr sz="1300" b="1">
                        <a:solidFill>
                          <a:srgbClr val="FFFFFF"/>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4"/>
                    </a:solidFill>
                  </a:tcPr>
                </a:tc>
                <a:tc>
                  <a:txBody>
                    <a:bodyPr/>
                    <a:lstStyle/>
                    <a:p>
                      <a:pPr marL="91440" marR="91440" lvl="0" indent="0" algn="l" rtl="0">
                        <a:spcBef>
                          <a:spcPts val="0"/>
                        </a:spcBef>
                        <a:spcAft>
                          <a:spcPts val="0"/>
                        </a:spcAft>
                        <a:buNone/>
                      </a:pPr>
                      <a:r>
                        <a:rPr lang="en-US" sz="1300">
                          <a:latin typeface="Roboto"/>
                          <a:ea typeface="Roboto"/>
                          <a:cs typeface="Roboto"/>
                          <a:sym typeface="Roboto"/>
                        </a:rPr>
                        <a:t>Provides young women with economic resources and potential decision-making power; helps challenge economic dependencies which reinforce gender inequality; supports young women’s agency and future aspirations.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792050">
                <a:tc>
                  <a:txBody>
                    <a:bodyPr/>
                    <a:lstStyle/>
                    <a:p>
                      <a:pPr marL="91440" marR="91440" lvl="0" indent="0" algn="l" rtl="0">
                        <a:spcBef>
                          <a:spcPts val="0"/>
                        </a:spcBef>
                        <a:spcAft>
                          <a:spcPts val="0"/>
                        </a:spcAft>
                        <a:buNone/>
                      </a:pPr>
                      <a:r>
                        <a:rPr lang="en-US" sz="1300">
                          <a:latin typeface="Roboto"/>
                          <a:ea typeface="Roboto"/>
                          <a:cs typeface="Roboto"/>
                          <a:sym typeface="Roboto"/>
                        </a:rPr>
                        <a:t>Bride Performance Tracking System</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Community recognition system where husbands earn points based on wife's health compliance.</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b="1">
                          <a:solidFill>
                            <a:srgbClr val="FFFFFF"/>
                          </a:solidFill>
                          <a:latin typeface="Roboto"/>
                          <a:ea typeface="Roboto"/>
                          <a:cs typeface="Roboto"/>
                          <a:sym typeface="Roboto"/>
                        </a:rPr>
                        <a:t>Gender Negative</a:t>
                      </a:r>
                      <a:endParaRPr sz="1300" b="1">
                        <a:solidFill>
                          <a:srgbClr val="FFFFFF"/>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5"/>
                    </a:solidFill>
                  </a:tcPr>
                </a:tc>
                <a:tc>
                  <a:txBody>
                    <a:bodyPr/>
                    <a:lstStyle/>
                    <a:p>
                      <a:pPr marL="91440" marR="91440" lvl="0" indent="0" algn="l" rtl="0">
                        <a:spcBef>
                          <a:spcPts val="0"/>
                        </a:spcBef>
                        <a:spcAft>
                          <a:spcPts val="0"/>
                        </a:spcAft>
                        <a:buNone/>
                      </a:pPr>
                      <a:r>
                        <a:rPr lang="en-US" sz="1300">
                          <a:latin typeface="Roboto"/>
                          <a:ea typeface="Roboto"/>
                          <a:cs typeface="Roboto"/>
                          <a:sym typeface="Roboto"/>
                        </a:rPr>
                        <a:t>Reinforces harmful gender stereotypes; treats girls as objects to be monitored; removes girls' agency; creates external validation for male control over girls’ bodies; </a:t>
                      </a:r>
                      <a:r>
                        <a:rPr lang="en-US" sz="1300">
                          <a:solidFill>
                            <a:schemeClr val="dk1"/>
                          </a:solidFill>
                          <a:latin typeface="Roboto"/>
                          <a:ea typeface="Roboto"/>
                          <a:cs typeface="Roboto"/>
                          <a:sym typeface="Roboto"/>
                        </a:rPr>
                        <a:t>creates risk for “underperforming” girls.</a:t>
                      </a:r>
                      <a:endParaRPr sz="1300">
                        <a:solidFill>
                          <a:schemeClr val="dk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0">
                <a:tc>
                  <a:txBody>
                    <a:bodyPr/>
                    <a:lstStyle/>
                    <a:p>
                      <a:pPr marL="91440" marR="91440" lvl="0" indent="0" algn="l" rtl="0">
                        <a:spcBef>
                          <a:spcPts val="0"/>
                        </a:spcBef>
                        <a:spcAft>
                          <a:spcPts val="0"/>
                        </a:spcAft>
                        <a:buNone/>
                      </a:pPr>
                      <a:r>
                        <a:rPr lang="en-US" sz="1300">
                          <a:latin typeface="Roboto"/>
                          <a:ea typeface="Roboto"/>
                          <a:cs typeface="Roboto"/>
                          <a:sym typeface="Roboto"/>
                        </a:rPr>
                        <a:t>Stakeholder Engagement Approach</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Intentional involvement of girls, husbands, family, and community leaders.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b="1">
                          <a:solidFill>
                            <a:srgbClr val="FFFFFF"/>
                          </a:solidFill>
                          <a:latin typeface="Roboto"/>
                          <a:ea typeface="Roboto"/>
                          <a:cs typeface="Roboto"/>
                          <a:sym typeface="Roboto"/>
                        </a:rPr>
                        <a:t>Gender Transformative</a:t>
                      </a:r>
                      <a:endParaRPr sz="1300" b="1">
                        <a:solidFill>
                          <a:srgbClr val="FFFFFF"/>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3"/>
                    </a:solidFill>
                  </a:tcPr>
                </a:tc>
                <a:tc>
                  <a:txBody>
                    <a:bodyPr/>
                    <a:lstStyle/>
                    <a:p>
                      <a:pPr marL="91440" marR="91440" lvl="0" indent="0" algn="l" rtl="0">
                        <a:spcBef>
                          <a:spcPts val="0"/>
                        </a:spcBef>
                        <a:spcAft>
                          <a:spcPts val="0"/>
                        </a:spcAft>
                        <a:buNone/>
                      </a:pPr>
                      <a:r>
                        <a:rPr lang="en-US" sz="1300">
                          <a:latin typeface="Roboto"/>
                          <a:ea typeface="Roboto"/>
                          <a:cs typeface="Roboto"/>
                          <a:sym typeface="Roboto"/>
                        </a:rPr>
                        <a:t>Attempts to create a supportive ecosystem; considers different influencers; aims to shift collective attitudes about girls' health and agency.</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496" name="Google Shape;496;p59"/>
          <p:cNvSpPr txBox="1">
            <a:spLocks noGrp="1"/>
          </p:cNvSpPr>
          <p:nvPr>
            <p:ph type="title"/>
          </p:nvPr>
        </p:nvSpPr>
        <p:spPr>
          <a:xfrm>
            <a:off x="323025" y="591200"/>
            <a:ext cx="112776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chemeClr val="accent4"/>
                </a:solidFill>
                <a:latin typeface="Bebas Neue"/>
                <a:ea typeface="Bebas Neue"/>
                <a:cs typeface="Bebas Neue"/>
                <a:sym typeface="Bebas Neue"/>
              </a:rPr>
              <a:t>CASE STUDy - Intervention mapping and </a:t>
            </a:r>
            <a:endParaRPr b="1">
              <a:solidFill>
                <a:schemeClr val="accent4"/>
              </a:solidFill>
              <a:latin typeface="Bebas Neue"/>
              <a:ea typeface="Bebas Neue"/>
              <a:cs typeface="Bebas Neue"/>
              <a:sym typeface="Bebas Neue"/>
            </a:endParaRPr>
          </a:p>
          <a:p>
            <a:pPr marL="0" lvl="0" indent="0" algn="l" rtl="0">
              <a:spcBef>
                <a:spcPts val="0"/>
              </a:spcBef>
              <a:spcAft>
                <a:spcPts val="0"/>
              </a:spcAft>
              <a:buNone/>
            </a:pPr>
            <a:r>
              <a:rPr lang="en-US" b="1">
                <a:solidFill>
                  <a:schemeClr val="accent4"/>
                </a:solidFill>
                <a:latin typeface="Bebas Neue"/>
                <a:ea typeface="Bebas Neue"/>
                <a:cs typeface="Bebas Neue"/>
                <a:sym typeface="Bebas Neue"/>
              </a:rPr>
              <a:t>gender continuum assessment</a:t>
            </a:r>
            <a:endParaRPr sz="4400" b="1">
              <a:solidFill>
                <a:schemeClr val="accent4"/>
              </a:solidFill>
              <a:latin typeface="Bebas Neue"/>
              <a:ea typeface="Bebas Neue"/>
              <a:cs typeface="Bebas Neue"/>
              <a:sym typeface="Bebas Neu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42"/>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58BCC7"/>
                </a:solidFill>
                <a:latin typeface="Bebas Neue"/>
                <a:ea typeface="Bebas Neue"/>
                <a:cs typeface="Bebas Neue"/>
                <a:sym typeface="Bebas Neue"/>
              </a:rPr>
              <a:t>Learning Objectives</a:t>
            </a:r>
            <a:endParaRPr sz="4400">
              <a:solidFill>
                <a:srgbClr val="58BCC7"/>
              </a:solidFill>
              <a:latin typeface="Bebas Neue"/>
              <a:ea typeface="Bebas Neue"/>
              <a:cs typeface="Bebas Neue"/>
              <a:sym typeface="Bebas Neue"/>
            </a:endParaRPr>
          </a:p>
        </p:txBody>
      </p:sp>
      <p:sp>
        <p:nvSpPr>
          <p:cNvPr id="260" name="Google Shape;260;p42"/>
          <p:cNvSpPr txBox="1">
            <a:spLocks noGrp="1"/>
          </p:cNvSpPr>
          <p:nvPr>
            <p:ph type="body" idx="1"/>
          </p:nvPr>
        </p:nvSpPr>
        <p:spPr>
          <a:xfrm>
            <a:off x="415600" y="1536625"/>
            <a:ext cx="8907300" cy="4555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By the end of this module, you will:</a:t>
            </a:r>
            <a:endParaRPr sz="2100">
              <a:solidFill>
                <a:schemeClr val="dk1"/>
              </a:solidFill>
              <a:latin typeface="Roboto"/>
              <a:ea typeface="Roboto"/>
              <a:cs typeface="Roboto"/>
              <a:sym typeface="Roboto"/>
            </a:endParaRPr>
          </a:p>
          <a:p>
            <a:pPr marL="0" lvl="0" indent="0" algn="l" rtl="0">
              <a:spcBef>
                <a:spcPts val="0"/>
              </a:spcBef>
              <a:spcAft>
                <a:spcPts val="0"/>
              </a:spcAft>
              <a:buNone/>
            </a:pP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Understand what a gender equality continuum is</a:t>
            </a:r>
            <a:endParaRPr sz="2100">
              <a:solidFill>
                <a:schemeClr val="dk1"/>
              </a:solidFill>
              <a:latin typeface="Roboto"/>
              <a:ea typeface="Roboto"/>
              <a:cs typeface="Roboto"/>
              <a:sym typeface="Roboto"/>
            </a:endParaRPr>
          </a:p>
          <a:p>
            <a:pPr marL="457200" lvl="0" indent="-361950" algn="l" rtl="0">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Understand how to use a gender equality continuum to assess program approaches and identify opportunities to shift power and promote equity.</a:t>
            </a:r>
            <a:endParaRPr sz="2100">
              <a:solidFill>
                <a:schemeClr val="dk1"/>
              </a:solidFill>
              <a:latin typeface="Roboto"/>
              <a:ea typeface="Roboto"/>
              <a:cs typeface="Roboto"/>
              <a:sym typeface="Roboto"/>
            </a:endParaRPr>
          </a:p>
          <a:p>
            <a:pPr marL="457200" lvl="0" indent="-361950" algn="l" rtl="0">
              <a:spcBef>
                <a:spcPts val="1000"/>
              </a:spcBef>
              <a:spcAft>
                <a:spcPts val="1000"/>
              </a:spcAft>
              <a:buClr>
                <a:schemeClr val="dk1"/>
              </a:buClr>
              <a:buSzPts val="2100"/>
              <a:buFont typeface="Roboto"/>
              <a:buChar char="●"/>
            </a:pPr>
            <a:r>
              <a:rPr lang="en-US" sz="2100">
                <a:solidFill>
                  <a:schemeClr val="dk1"/>
                </a:solidFill>
                <a:latin typeface="Roboto"/>
                <a:ea typeface="Roboto"/>
                <a:cs typeface="Roboto"/>
                <a:sym typeface="Roboto"/>
              </a:rPr>
              <a:t>Be aware of key considerations when applying a gender equality continuum</a:t>
            </a:r>
            <a:endParaRPr sz="2100">
              <a:solidFill>
                <a:schemeClr val="dk1"/>
              </a:solidFill>
              <a:latin typeface="Roboto"/>
              <a:ea typeface="Roboto"/>
              <a:cs typeface="Roboto"/>
              <a:sym typeface="Roboto"/>
            </a:endParaRPr>
          </a:p>
        </p:txBody>
      </p:sp>
      <p:pic>
        <p:nvPicPr>
          <p:cNvPr id="261" name="Google Shape;261;p42"/>
          <p:cNvPicPr preferRelativeResize="0"/>
          <p:nvPr/>
        </p:nvPicPr>
        <p:blipFill>
          <a:blip r:embed="rId3">
            <a:alphaModFix/>
          </a:blip>
          <a:stretch>
            <a:fillRect/>
          </a:stretch>
        </p:blipFill>
        <p:spPr>
          <a:xfrm>
            <a:off x="9322900" y="4082799"/>
            <a:ext cx="2664750" cy="26516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graphicFrame>
        <p:nvGraphicFramePr>
          <p:cNvPr id="501" name="Google Shape;501;p60"/>
          <p:cNvGraphicFramePr/>
          <p:nvPr/>
        </p:nvGraphicFramePr>
        <p:xfrm>
          <a:off x="464588" y="1404675"/>
          <a:ext cx="11554650" cy="5114400"/>
        </p:xfrm>
        <a:graphic>
          <a:graphicData uri="http://schemas.openxmlformats.org/drawingml/2006/table">
            <a:tbl>
              <a:tblPr>
                <a:noFill/>
                <a:tableStyleId>{0975EE68-38FB-4BFA-82B2-7F9903F6D558}</a:tableStyleId>
              </a:tblPr>
              <a:tblGrid>
                <a:gridCol w="2150875">
                  <a:extLst>
                    <a:ext uri="{9D8B030D-6E8A-4147-A177-3AD203B41FA5}">
                      <a16:colId xmlns:a16="http://schemas.microsoft.com/office/drawing/2014/main" val="20000"/>
                    </a:ext>
                  </a:extLst>
                </a:gridCol>
                <a:gridCol w="6069050">
                  <a:extLst>
                    <a:ext uri="{9D8B030D-6E8A-4147-A177-3AD203B41FA5}">
                      <a16:colId xmlns:a16="http://schemas.microsoft.com/office/drawing/2014/main" val="20001"/>
                    </a:ext>
                  </a:extLst>
                </a:gridCol>
                <a:gridCol w="1520900">
                  <a:extLst>
                    <a:ext uri="{9D8B030D-6E8A-4147-A177-3AD203B41FA5}">
                      <a16:colId xmlns:a16="http://schemas.microsoft.com/office/drawing/2014/main" val="20002"/>
                    </a:ext>
                  </a:extLst>
                </a:gridCol>
                <a:gridCol w="1813825">
                  <a:extLst>
                    <a:ext uri="{9D8B030D-6E8A-4147-A177-3AD203B41FA5}">
                      <a16:colId xmlns:a16="http://schemas.microsoft.com/office/drawing/2014/main" val="20003"/>
                    </a:ext>
                  </a:extLst>
                </a:gridCol>
              </a:tblGrid>
              <a:tr h="0">
                <a:tc>
                  <a:txBody>
                    <a:bodyPr/>
                    <a:lstStyle/>
                    <a:p>
                      <a:pPr marL="91440" marR="91440" lvl="0" indent="0" algn="l" rtl="0">
                        <a:spcBef>
                          <a:spcPts val="0"/>
                        </a:spcBef>
                        <a:spcAft>
                          <a:spcPts val="0"/>
                        </a:spcAft>
                        <a:buNone/>
                      </a:pPr>
                      <a:r>
                        <a:rPr lang="en-US" sz="1300" b="1">
                          <a:solidFill>
                            <a:schemeClr val="lt1"/>
                          </a:solidFill>
                          <a:latin typeface="Roboto"/>
                          <a:ea typeface="Roboto"/>
                          <a:cs typeface="Roboto"/>
                          <a:sym typeface="Roboto"/>
                        </a:rPr>
                        <a:t>Intervention Component </a:t>
                      </a:r>
                      <a:endParaRPr sz="1300" b="1">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3"/>
                    </a:solidFill>
                  </a:tcPr>
                </a:tc>
                <a:tc>
                  <a:txBody>
                    <a:bodyPr/>
                    <a:lstStyle/>
                    <a:p>
                      <a:pPr marL="91440" marR="91440" lvl="0" indent="0" algn="l" rtl="0">
                        <a:spcBef>
                          <a:spcPts val="0"/>
                        </a:spcBef>
                        <a:spcAft>
                          <a:spcPts val="0"/>
                        </a:spcAft>
                        <a:buNone/>
                      </a:pPr>
                      <a:r>
                        <a:rPr lang="en-US" sz="1300" b="1">
                          <a:solidFill>
                            <a:schemeClr val="lt1"/>
                          </a:solidFill>
                          <a:latin typeface="Roboto"/>
                          <a:ea typeface="Roboto"/>
                          <a:cs typeface="Roboto"/>
                          <a:sym typeface="Roboto"/>
                        </a:rPr>
                        <a:t> Suggested Improvements </a:t>
                      </a:r>
                      <a:endParaRPr sz="1300" b="1">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3"/>
                    </a:solidFill>
                  </a:tcPr>
                </a:tc>
                <a:tc gridSpan="2">
                  <a:txBody>
                    <a:bodyPr/>
                    <a:lstStyle/>
                    <a:p>
                      <a:pPr marL="91440" marR="91440" lvl="0" indent="0" algn="l" rtl="0">
                        <a:spcBef>
                          <a:spcPts val="0"/>
                        </a:spcBef>
                        <a:spcAft>
                          <a:spcPts val="0"/>
                        </a:spcAft>
                        <a:buNone/>
                      </a:pPr>
                      <a:r>
                        <a:rPr lang="en-US" sz="1300" b="1">
                          <a:solidFill>
                            <a:schemeClr val="lt1"/>
                          </a:solidFill>
                          <a:latin typeface="Roboto"/>
                          <a:ea typeface="Roboto"/>
                          <a:cs typeface="Roboto"/>
                          <a:sym typeface="Roboto"/>
                        </a:rPr>
                        <a:t>New Gender Equality Continuum Ranking </a:t>
                      </a:r>
                      <a:endParaRPr sz="1300" b="1">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3"/>
                    </a:solidFill>
                  </a:tcPr>
                </a:tc>
                <a:tc hMerge="1">
                  <a:txBody>
                    <a:bodyPr/>
                    <a:lstStyle/>
                    <a:p>
                      <a:endParaRPr lang="en-US"/>
                    </a:p>
                  </a:txBody>
                  <a:tcPr/>
                </a:tc>
                <a:extLst>
                  <a:ext uri="{0D108BD9-81ED-4DB2-BD59-A6C34878D82A}">
                    <a16:rowId xmlns:a16="http://schemas.microsoft.com/office/drawing/2014/main" val="10000"/>
                  </a:ext>
                </a:extLst>
              </a:tr>
              <a:tr h="924600">
                <a:tc>
                  <a:txBody>
                    <a:bodyPr/>
                    <a:lstStyle/>
                    <a:p>
                      <a:pPr marL="91440" marR="91440" lvl="0" indent="0" algn="l" rtl="0">
                        <a:spcBef>
                          <a:spcPts val="0"/>
                        </a:spcBef>
                        <a:spcAft>
                          <a:spcPts val="0"/>
                        </a:spcAft>
                        <a:buNone/>
                      </a:pPr>
                      <a:r>
                        <a:rPr lang="en-US" sz="1300">
                          <a:latin typeface="Roboto"/>
                          <a:ea typeface="Roboto"/>
                          <a:cs typeface="Roboto"/>
                          <a:sym typeface="Roboto"/>
                        </a:rPr>
                        <a:t>Mobile Clinic Services </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Ensure girl-friendly clinic hours. Provide confidential counseling. Train staff in adolescent-friendly service delivery. Create separate waiting areas for adolescent girls. Expand services to be inclusive of unmarried adolescent girls, recognizing they have distinct health needs.</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gridSpan="2">
                  <a:txBody>
                    <a:bodyPr/>
                    <a:lstStyle/>
                    <a:p>
                      <a:pPr marL="91440" marR="91440" lvl="0" indent="0" algn="l" rtl="0">
                        <a:spcBef>
                          <a:spcPts val="0"/>
                        </a:spcBef>
                        <a:spcAft>
                          <a:spcPts val="0"/>
                        </a:spcAft>
                        <a:buNone/>
                      </a:pPr>
                      <a:r>
                        <a:rPr lang="en-US" sz="1300">
                          <a:solidFill>
                            <a:schemeClr val="lt1"/>
                          </a:solidFill>
                          <a:latin typeface="Roboto"/>
                          <a:ea typeface="Roboto"/>
                          <a:cs typeface="Roboto"/>
                          <a:sym typeface="Roboto"/>
                        </a:rPr>
                        <a:t> Remains Gender Sensitive </a:t>
                      </a:r>
                      <a:endParaRPr sz="1300">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4"/>
                    </a:solidFill>
                  </a:tcPr>
                </a:tc>
                <a:tc hMerge="1">
                  <a:txBody>
                    <a:bodyPr/>
                    <a:lstStyle/>
                    <a:p>
                      <a:endParaRPr lang="en-US"/>
                    </a:p>
                  </a:txBody>
                  <a:tcPr/>
                </a:tc>
                <a:extLst>
                  <a:ext uri="{0D108BD9-81ED-4DB2-BD59-A6C34878D82A}">
                    <a16:rowId xmlns:a16="http://schemas.microsoft.com/office/drawing/2014/main" val="10001"/>
                  </a:ext>
                </a:extLst>
              </a:tr>
              <a:tr h="0">
                <a:tc>
                  <a:txBody>
                    <a:bodyPr/>
                    <a:lstStyle/>
                    <a:p>
                      <a:pPr marL="91440" marR="91440" lvl="0" indent="0" algn="l" rtl="0">
                        <a:spcBef>
                          <a:spcPts val="0"/>
                        </a:spcBef>
                        <a:spcAft>
                          <a:spcPts val="0"/>
                        </a:spcAft>
                        <a:buNone/>
                      </a:pPr>
                      <a:r>
                        <a:rPr lang="en-US" sz="1300">
                          <a:latin typeface="Roboto"/>
                          <a:ea typeface="Roboto"/>
                          <a:cs typeface="Roboto"/>
                          <a:sym typeface="Roboto"/>
                        </a:rPr>
                        <a:t>Community Workshops with Religious Leaders </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Actively engage religious leaders in challenging harmful gender norms. Include girls and women in workshop design and leadership. Create dialogue sessions that explicitly discuss girls' rights and health autonomy. Develop curriculum that reframes religious teachings to support girls’ agency. </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gridSpan="2">
                  <a:txBody>
                    <a:bodyPr/>
                    <a:lstStyle/>
                    <a:p>
                      <a:pPr marL="91440" marR="91440" lvl="0" indent="0" algn="l" rtl="0">
                        <a:spcBef>
                          <a:spcPts val="0"/>
                        </a:spcBef>
                        <a:spcAft>
                          <a:spcPts val="0"/>
                        </a:spcAft>
                        <a:buNone/>
                      </a:pPr>
                      <a:r>
                        <a:rPr lang="en-US" sz="1300">
                          <a:solidFill>
                            <a:schemeClr val="lt1"/>
                          </a:solidFill>
                          <a:latin typeface="Roboto"/>
                          <a:ea typeface="Roboto"/>
                          <a:cs typeface="Roboto"/>
                          <a:sym typeface="Roboto"/>
                        </a:rPr>
                        <a:t> Moving towards Gender Transformative </a:t>
                      </a:r>
                      <a:endParaRPr sz="1300">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3"/>
                    </a:solidFill>
                  </a:tcPr>
                </a:tc>
                <a:tc hMerge="1">
                  <a:txBody>
                    <a:bodyPr/>
                    <a:lstStyle/>
                    <a:p>
                      <a:endParaRPr lang="en-US"/>
                    </a:p>
                  </a:txBody>
                  <a:tcPr/>
                </a:tc>
                <a:extLst>
                  <a:ext uri="{0D108BD9-81ED-4DB2-BD59-A6C34878D82A}">
                    <a16:rowId xmlns:a16="http://schemas.microsoft.com/office/drawing/2014/main" val="10002"/>
                  </a:ext>
                </a:extLst>
              </a:tr>
              <a:tr h="0">
                <a:tc>
                  <a:txBody>
                    <a:bodyPr/>
                    <a:lstStyle/>
                    <a:p>
                      <a:pPr marL="91440" marR="91440" lvl="0" indent="0" algn="l" rtl="0">
                        <a:spcBef>
                          <a:spcPts val="0"/>
                        </a:spcBef>
                        <a:spcAft>
                          <a:spcPts val="0"/>
                        </a:spcAft>
                        <a:buNone/>
                      </a:pPr>
                      <a:r>
                        <a:rPr lang="en-US" sz="1300">
                          <a:latin typeface="Roboto"/>
                          <a:ea typeface="Roboto"/>
                          <a:cs typeface="Roboto"/>
                          <a:sym typeface="Roboto"/>
                        </a:rPr>
                        <a:t>Skills Training (Tailoring) </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Couple skills training with discussion groups with male partners and/or other key influencers to emphasize the benefits of joint decision-making and women’s economic empowerment.</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gridSpan="2">
                  <a:txBody>
                    <a:bodyPr/>
                    <a:lstStyle/>
                    <a:p>
                      <a:pPr marL="91440" marR="91440" lvl="0" indent="0" algn="l" rtl="0">
                        <a:spcBef>
                          <a:spcPts val="0"/>
                        </a:spcBef>
                        <a:spcAft>
                          <a:spcPts val="0"/>
                        </a:spcAft>
                        <a:buNone/>
                      </a:pPr>
                      <a:r>
                        <a:rPr lang="en-US" sz="1300">
                          <a:solidFill>
                            <a:schemeClr val="lt1"/>
                          </a:solidFill>
                          <a:latin typeface="Roboto"/>
                          <a:ea typeface="Roboto"/>
                          <a:cs typeface="Roboto"/>
                          <a:sym typeface="Roboto"/>
                        </a:rPr>
                        <a:t>Gender Transformative </a:t>
                      </a:r>
                      <a:endParaRPr sz="1300">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3"/>
                    </a:solidFill>
                  </a:tcPr>
                </a:tc>
                <a:tc hMerge="1">
                  <a:txBody>
                    <a:bodyPr/>
                    <a:lstStyle/>
                    <a:p>
                      <a:endParaRPr lang="en-US"/>
                    </a:p>
                  </a:txBody>
                  <a:tcPr/>
                </a:tc>
                <a:extLst>
                  <a:ext uri="{0D108BD9-81ED-4DB2-BD59-A6C34878D82A}">
                    <a16:rowId xmlns:a16="http://schemas.microsoft.com/office/drawing/2014/main" val="10003"/>
                  </a:ext>
                </a:extLst>
              </a:tr>
              <a:tr h="0">
                <a:tc>
                  <a:txBody>
                    <a:bodyPr/>
                    <a:lstStyle/>
                    <a:p>
                      <a:pPr marL="91440" marR="91440" lvl="0" indent="0" algn="l" rtl="0">
                        <a:spcBef>
                          <a:spcPts val="0"/>
                        </a:spcBef>
                        <a:spcAft>
                          <a:spcPts val="0"/>
                        </a:spcAft>
                        <a:buNone/>
                      </a:pPr>
                      <a:r>
                        <a:rPr lang="en-US" sz="1300">
                          <a:latin typeface="Roboto"/>
                          <a:ea typeface="Roboto"/>
                          <a:cs typeface="Roboto"/>
                          <a:sym typeface="Roboto"/>
                        </a:rPr>
                        <a:t>Bride Performance Tracking System </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Completely eliminate the tracking system. Replace with a voluntary, girl-led recognition program. Develop a mutual accountability system (that is private) where couples set shared health goals. Create individual incentives for girls' health participation and achievement. </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gridSpan="2">
                  <a:txBody>
                    <a:bodyPr/>
                    <a:lstStyle/>
                    <a:p>
                      <a:pPr marL="91440" marR="91440" lvl="0" indent="0" algn="l" rtl="0">
                        <a:spcBef>
                          <a:spcPts val="0"/>
                        </a:spcBef>
                        <a:spcAft>
                          <a:spcPts val="0"/>
                        </a:spcAft>
                        <a:buNone/>
                      </a:pPr>
                      <a:r>
                        <a:rPr lang="en-US" sz="1300">
                          <a:solidFill>
                            <a:schemeClr val="lt1"/>
                          </a:solidFill>
                          <a:latin typeface="Roboto"/>
                          <a:ea typeface="Roboto"/>
                          <a:cs typeface="Roboto"/>
                          <a:sym typeface="Roboto"/>
                        </a:rPr>
                        <a:t>Moving from Gender Negative to Gender Neutral, potentially Gender Sensitive </a:t>
                      </a:r>
                      <a:endParaRPr sz="1300">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2"/>
                    </a:solidFill>
                  </a:tcPr>
                </a:tc>
                <a:tc hMerge="1">
                  <a:txBody>
                    <a:bodyPr/>
                    <a:lstStyle/>
                    <a:p>
                      <a:endParaRPr lang="en-US"/>
                    </a:p>
                  </a:txBody>
                  <a:tcPr/>
                </a:tc>
                <a:extLst>
                  <a:ext uri="{0D108BD9-81ED-4DB2-BD59-A6C34878D82A}">
                    <a16:rowId xmlns:a16="http://schemas.microsoft.com/office/drawing/2014/main" val="10004"/>
                  </a:ext>
                </a:extLst>
              </a:tr>
              <a:tr h="0">
                <a:tc>
                  <a:txBody>
                    <a:bodyPr/>
                    <a:lstStyle/>
                    <a:p>
                      <a:pPr marL="91440" marR="91440" lvl="0" indent="0" algn="l" rtl="0">
                        <a:spcBef>
                          <a:spcPts val="0"/>
                        </a:spcBef>
                        <a:spcAft>
                          <a:spcPts val="0"/>
                        </a:spcAft>
                        <a:buNone/>
                      </a:pPr>
                      <a:r>
                        <a:rPr lang="en-US" sz="1300">
                          <a:latin typeface="Roboto"/>
                          <a:ea typeface="Roboto"/>
                          <a:cs typeface="Roboto"/>
                          <a:sym typeface="Roboto"/>
                        </a:rPr>
                        <a:t>Stakeholder Engagement Approach </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91440" marR="91440" lvl="0" indent="0" algn="l" rtl="0">
                        <a:spcBef>
                          <a:spcPts val="0"/>
                        </a:spcBef>
                        <a:spcAft>
                          <a:spcPts val="0"/>
                        </a:spcAft>
                        <a:buNone/>
                      </a:pPr>
                      <a:r>
                        <a:rPr lang="en-US" sz="1300">
                          <a:latin typeface="Roboto"/>
                          <a:ea typeface="Roboto"/>
                          <a:cs typeface="Roboto"/>
                          <a:sym typeface="Roboto"/>
                        </a:rPr>
                        <a:t>Ensure girls are primary decision-makers in program design. Create explicit power-sharing mechanisms. Develop leadership training for girls to lead community conversations. Implement feedback loops where girls can directly influence program direction. </a:t>
                      </a:r>
                      <a:endParaRPr sz="1300">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gridSpan="2">
                  <a:txBody>
                    <a:bodyPr/>
                    <a:lstStyle/>
                    <a:p>
                      <a:pPr marL="91440" marR="91440" lvl="0" indent="0" algn="l" rtl="0">
                        <a:spcBef>
                          <a:spcPts val="0"/>
                        </a:spcBef>
                        <a:spcAft>
                          <a:spcPts val="0"/>
                        </a:spcAft>
                        <a:buNone/>
                      </a:pPr>
                      <a:r>
                        <a:rPr lang="en-US" sz="1300">
                          <a:solidFill>
                            <a:schemeClr val="lt1"/>
                          </a:solidFill>
                          <a:latin typeface="Roboto"/>
                          <a:ea typeface="Roboto"/>
                          <a:cs typeface="Roboto"/>
                          <a:sym typeface="Roboto"/>
                        </a:rPr>
                        <a:t> Remains Gender Transformative </a:t>
                      </a:r>
                      <a:endParaRPr sz="1300">
                        <a:solidFill>
                          <a:schemeClr val="lt1"/>
                        </a:solidFill>
                        <a:latin typeface="Roboto"/>
                        <a:ea typeface="Roboto"/>
                        <a:cs typeface="Roboto"/>
                        <a:sym typeface="Roboto"/>
                      </a:endParaRPr>
                    </a:p>
                  </a:txBody>
                  <a:tcPr marL="9525" marR="9525" marT="10057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accent3"/>
                    </a:solidFill>
                  </a:tcPr>
                </a:tc>
                <a:tc hMerge="1">
                  <a:txBody>
                    <a:bodyPr/>
                    <a:lstStyle/>
                    <a:p>
                      <a:endParaRPr lang="en-US"/>
                    </a:p>
                  </a:txBody>
                  <a:tcPr/>
                </a:tc>
                <a:extLst>
                  <a:ext uri="{0D108BD9-81ED-4DB2-BD59-A6C34878D82A}">
                    <a16:rowId xmlns:a16="http://schemas.microsoft.com/office/drawing/2014/main" val="10005"/>
                  </a:ext>
                </a:extLst>
              </a:tr>
            </a:tbl>
          </a:graphicData>
        </a:graphic>
      </p:graphicFrame>
      <p:sp>
        <p:nvSpPr>
          <p:cNvPr id="502" name="Google Shape;502;p60"/>
          <p:cNvSpPr txBox="1">
            <a:spLocks noGrp="1"/>
          </p:cNvSpPr>
          <p:nvPr>
            <p:ph type="title"/>
          </p:nvPr>
        </p:nvSpPr>
        <p:spPr>
          <a:xfrm>
            <a:off x="323025" y="591200"/>
            <a:ext cx="112776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chemeClr val="accent4"/>
                </a:solidFill>
                <a:latin typeface="Bebas Neue"/>
                <a:ea typeface="Bebas Neue"/>
                <a:cs typeface="Bebas Neue"/>
                <a:sym typeface="Bebas Neue"/>
              </a:rPr>
              <a:t>CASE STUDy - Moving the needle</a:t>
            </a:r>
            <a:endParaRPr sz="4400" b="1">
              <a:solidFill>
                <a:schemeClr val="accent4"/>
              </a:solidFill>
              <a:latin typeface="Bebas Neue"/>
              <a:ea typeface="Bebas Neue"/>
              <a:cs typeface="Bebas Neue"/>
              <a:sym typeface="Bebas Neue"/>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61"/>
          <p:cNvSpPr txBox="1">
            <a:spLocks noGrp="1"/>
          </p:cNvSpPr>
          <p:nvPr>
            <p:ph type="title"/>
          </p:nvPr>
        </p:nvSpPr>
        <p:spPr>
          <a:xfrm>
            <a:off x="3113029" y="2541096"/>
            <a:ext cx="4861500" cy="1030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6000"/>
              <a:buFont typeface="Bebas Neue"/>
              <a:buNone/>
            </a:pPr>
            <a:r>
              <a:rPr lang="en-US" sz="6000" b="1">
                <a:latin typeface="Bebas Neue"/>
                <a:ea typeface="Bebas Neue"/>
                <a:cs typeface="Bebas Neue"/>
                <a:sym typeface="Bebas Neue"/>
              </a:rPr>
              <a:t> </a:t>
            </a:r>
            <a:br>
              <a:rPr lang="en-US" sz="6000" b="1">
                <a:latin typeface="Bebas Neue"/>
                <a:ea typeface="Bebas Neue"/>
                <a:cs typeface="Bebas Neue"/>
                <a:sym typeface="Bebas Neue"/>
              </a:rPr>
            </a:br>
            <a:r>
              <a:rPr lang="en-US" sz="6000" b="1">
                <a:latin typeface="Bebas Neue"/>
                <a:ea typeface="Bebas Neue"/>
                <a:cs typeface="Bebas Neue"/>
                <a:sym typeface="Bebas Neue"/>
              </a:rPr>
              <a:t>3. Key design considerations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62"/>
          <p:cNvSpPr/>
          <p:nvPr/>
        </p:nvSpPr>
        <p:spPr>
          <a:xfrm>
            <a:off x="5620925" y="4419900"/>
            <a:ext cx="8022300" cy="2263800"/>
          </a:xfrm>
          <a:prstGeom prst="roundRect">
            <a:avLst>
              <a:gd name="adj" fmla="val 50000"/>
            </a:avLst>
          </a:prstGeom>
          <a:noFill/>
          <a:ln w="38100"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1200150" marR="793319" lvl="0" indent="0" algn="l" rtl="0">
              <a:lnSpc>
                <a:spcPct val="115000"/>
              </a:lnSpc>
              <a:spcBef>
                <a:spcPts val="1200"/>
              </a:spcBef>
              <a:spcAft>
                <a:spcPts val="1200"/>
              </a:spcAft>
              <a:buNone/>
            </a:pPr>
            <a:r>
              <a:rPr lang="en-US" sz="2100" b="1">
                <a:latin typeface="Roboto"/>
                <a:ea typeface="Roboto"/>
                <a:cs typeface="Roboto"/>
                <a:sym typeface="Roboto"/>
              </a:rPr>
              <a:t>Secure Political &amp; Institutional Buy-In: </a:t>
            </a:r>
            <a:r>
              <a:rPr lang="en-US" sz="2100">
                <a:latin typeface="Roboto"/>
                <a:ea typeface="Roboto"/>
                <a:cs typeface="Roboto"/>
                <a:sym typeface="Roboto"/>
              </a:rPr>
              <a:t>Engage government and community gatekeepers; address capacity-strengthening needs.</a:t>
            </a:r>
            <a:endParaRPr sz="2100">
              <a:latin typeface="Roboto"/>
              <a:ea typeface="Roboto"/>
              <a:cs typeface="Roboto"/>
              <a:sym typeface="Roboto"/>
            </a:endParaRPr>
          </a:p>
        </p:txBody>
      </p:sp>
      <p:sp>
        <p:nvSpPr>
          <p:cNvPr id="514" name="Google Shape;514;p62"/>
          <p:cNvSpPr/>
          <p:nvPr/>
        </p:nvSpPr>
        <p:spPr>
          <a:xfrm>
            <a:off x="-1365175" y="2813225"/>
            <a:ext cx="7138500" cy="2475600"/>
          </a:xfrm>
          <a:prstGeom prst="roundRect">
            <a:avLst>
              <a:gd name="adj" fmla="val 50000"/>
            </a:avLst>
          </a:prstGeom>
          <a:noFill/>
          <a:ln w="38100" cap="flat" cmpd="sng">
            <a:solidFill>
              <a:srgbClr val="58BCC7"/>
            </a:solidFill>
            <a:prstDash val="solid"/>
            <a:round/>
            <a:headEnd type="none" w="sm" len="sm"/>
            <a:tailEnd type="none" w="sm" len="sm"/>
          </a:ln>
        </p:spPr>
        <p:txBody>
          <a:bodyPr spcFirstLastPara="1" wrap="square" lIns="91425" tIns="91425" rIns="91425" bIns="91425" anchor="ctr" anchorCtr="0">
            <a:noAutofit/>
          </a:bodyPr>
          <a:lstStyle/>
          <a:p>
            <a:pPr marL="1143000" marR="918274" lvl="0" indent="0" algn="l" rtl="0">
              <a:lnSpc>
                <a:spcPct val="115000"/>
              </a:lnSpc>
              <a:spcBef>
                <a:spcPts val="1200"/>
              </a:spcBef>
              <a:spcAft>
                <a:spcPts val="1200"/>
              </a:spcAft>
              <a:buNone/>
            </a:pPr>
            <a:r>
              <a:rPr lang="en-US" sz="2100" b="1">
                <a:latin typeface="Roboto"/>
                <a:ea typeface="Roboto"/>
                <a:cs typeface="Roboto"/>
                <a:sym typeface="Roboto"/>
              </a:rPr>
              <a:t>Conduct Gender Analysis:</a:t>
            </a:r>
            <a:r>
              <a:rPr lang="en-US" sz="2100">
                <a:latin typeface="Roboto"/>
                <a:ea typeface="Roboto"/>
                <a:cs typeface="Roboto"/>
                <a:sym typeface="Roboto"/>
              </a:rPr>
              <a:t> Consult diverse stakeholders to identify intersectional gender issues, norms, and role and articulate your vision for the program.</a:t>
            </a:r>
            <a:endParaRPr sz="2100">
              <a:latin typeface="Roboto"/>
              <a:ea typeface="Roboto"/>
              <a:cs typeface="Roboto"/>
              <a:sym typeface="Roboto"/>
            </a:endParaRPr>
          </a:p>
        </p:txBody>
      </p:sp>
      <p:sp>
        <p:nvSpPr>
          <p:cNvPr id="515" name="Google Shape;515;p62"/>
          <p:cNvSpPr/>
          <p:nvPr/>
        </p:nvSpPr>
        <p:spPr>
          <a:xfrm>
            <a:off x="5861275" y="1845275"/>
            <a:ext cx="7587300" cy="2339400"/>
          </a:xfrm>
          <a:prstGeom prst="roundRect">
            <a:avLst>
              <a:gd name="adj" fmla="val 50000"/>
            </a:avLst>
          </a:prstGeom>
          <a:solidFill>
            <a:srgbClr val="FFFFFF"/>
          </a:solidFill>
          <a:ln w="38100" cap="flat" cmpd="sng">
            <a:solidFill>
              <a:srgbClr val="345EAB"/>
            </a:solidFill>
            <a:prstDash val="solid"/>
            <a:round/>
            <a:headEnd type="none" w="sm" len="sm"/>
            <a:tailEnd type="none" w="sm" len="sm"/>
          </a:ln>
        </p:spPr>
        <p:txBody>
          <a:bodyPr spcFirstLastPara="1" wrap="square" lIns="91425" tIns="91425" rIns="91425" bIns="91425" anchor="ctr" anchorCtr="0">
            <a:noAutofit/>
          </a:bodyPr>
          <a:lstStyle/>
          <a:p>
            <a:pPr marL="1085850" marR="796225" lvl="0" indent="0" algn="l" rtl="0">
              <a:lnSpc>
                <a:spcPct val="115000"/>
              </a:lnSpc>
              <a:spcBef>
                <a:spcPts val="1200"/>
              </a:spcBef>
              <a:spcAft>
                <a:spcPts val="1200"/>
              </a:spcAft>
              <a:buNone/>
            </a:pPr>
            <a:r>
              <a:rPr lang="en-US" sz="2100" b="1">
                <a:latin typeface="Roboto"/>
                <a:ea typeface="Roboto"/>
                <a:cs typeface="Roboto"/>
                <a:sym typeface="Roboto"/>
              </a:rPr>
              <a:t>Ensure Resources &amp; Capacity:</a:t>
            </a:r>
            <a:r>
              <a:rPr lang="en-US" sz="2100">
                <a:latin typeface="Roboto"/>
                <a:ea typeface="Roboto"/>
                <a:cs typeface="Roboto"/>
                <a:sym typeface="Roboto"/>
              </a:rPr>
              <a:t> Allocate financial/human resources; appoint a gender focal point with expertise and strengthen all staff gender analysis skills.</a:t>
            </a:r>
            <a:endParaRPr sz="2100">
              <a:latin typeface="Roboto"/>
              <a:ea typeface="Roboto"/>
              <a:cs typeface="Roboto"/>
              <a:sym typeface="Roboto"/>
            </a:endParaRPr>
          </a:p>
        </p:txBody>
      </p:sp>
      <p:sp>
        <p:nvSpPr>
          <p:cNvPr id="516" name="Google Shape;516;p62"/>
          <p:cNvSpPr/>
          <p:nvPr/>
        </p:nvSpPr>
        <p:spPr>
          <a:xfrm>
            <a:off x="12206875" y="590700"/>
            <a:ext cx="1538400" cy="6450300"/>
          </a:xfrm>
          <a:prstGeom prst="rect">
            <a:avLst/>
          </a:prstGeom>
          <a:solidFill>
            <a:srgbClr val="F9FBF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517" name="Google Shape;517;p62"/>
          <p:cNvSpPr/>
          <p:nvPr/>
        </p:nvSpPr>
        <p:spPr>
          <a:xfrm>
            <a:off x="-2008300" y="0"/>
            <a:ext cx="2008200" cy="6783600"/>
          </a:xfrm>
          <a:prstGeom prst="rect">
            <a:avLst/>
          </a:prstGeom>
          <a:solidFill>
            <a:srgbClr val="F9FBFD"/>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endParaRPr>
              <a:latin typeface="Poppins"/>
              <a:ea typeface="Poppins"/>
              <a:cs typeface="Poppins"/>
              <a:sym typeface="Poppins"/>
            </a:endParaRPr>
          </a:p>
        </p:txBody>
      </p:sp>
      <p:sp>
        <p:nvSpPr>
          <p:cNvPr id="518" name="Google Shape;518;p62"/>
          <p:cNvSpPr txBox="1">
            <a:spLocks noGrp="1"/>
          </p:cNvSpPr>
          <p:nvPr>
            <p:ph type="title" idx="4294967295"/>
          </p:nvPr>
        </p:nvSpPr>
        <p:spPr>
          <a:xfrm>
            <a:off x="378825" y="209300"/>
            <a:ext cx="11639100" cy="7893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SzPts val="1100"/>
              <a:buNone/>
            </a:pPr>
            <a:r>
              <a:rPr lang="en-US">
                <a:solidFill>
                  <a:srgbClr val="345EAB"/>
                </a:solidFill>
                <a:latin typeface="Bebas Neue"/>
                <a:ea typeface="Bebas Neue"/>
                <a:cs typeface="Bebas Neue"/>
                <a:sym typeface="Bebas Neue"/>
              </a:rPr>
              <a:t>Key considerations for gender sensitive and gender transformative programs</a:t>
            </a:r>
            <a:endParaRPr>
              <a:solidFill>
                <a:srgbClr val="345EAB"/>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rgbClr val="345EAB"/>
              </a:solidFill>
              <a:latin typeface="Poppins"/>
              <a:ea typeface="Poppins"/>
              <a:cs typeface="Poppins"/>
              <a:sym typeface="Poppins"/>
            </a:endParaRPr>
          </a:p>
        </p:txBody>
      </p:sp>
      <p:pic>
        <p:nvPicPr>
          <p:cNvPr id="519" name="Google Shape;519;p62"/>
          <p:cNvPicPr preferRelativeResize="0"/>
          <p:nvPr/>
        </p:nvPicPr>
        <p:blipFill>
          <a:blip r:embed="rId3">
            <a:alphaModFix/>
          </a:blip>
          <a:stretch>
            <a:fillRect/>
          </a:stretch>
        </p:blipFill>
        <p:spPr>
          <a:xfrm>
            <a:off x="5861275" y="4991287"/>
            <a:ext cx="1219256" cy="1121025"/>
          </a:xfrm>
          <a:prstGeom prst="rect">
            <a:avLst/>
          </a:prstGeom>
          <a:noFill/>
          <a:ln>
            <a:noFill/>
          </a:ln>
        </p:spPr>
      </p:pic>
      <p:pic>
        <p:nvPicPr>
          <p:cNvPr id="520" name="Google Shape;520;p62"/>
          <p:cNvPicPr preferRelativeResize="0"/>
          <p:nvPr/>
        </p:nvPicPr>
        <p:blipFill>
          <a:blip r:embed="rId4">
            <a:alphaModFix/>
          </a:blip>
          <a:stretch>
            <a:fillRect/>
          </a:stretch>
        </p:blipFill>
        <p:spPr>
          <a:xfrm>
            <a:off x="6061900" y="2385312"/>
            <a:ext cx="1219250" cy="1219250"/>
          </a:xfrm>
          <a:prstGeom prst="rect">
            <a:avLst/>
          </a:prstGeom>
          <a:noFill/>
          <a:ln>
            <a:noFill/>
          </a:ln>
        </p:spPr>
      </p:pic>
      <p:pic>
        <p:nvPicPr>
          <p:cNvPr id="521" name="Google Shape;521;p62"/>
          <p:cNvPicPr preferRelativeResize="0"/>
          <p:nvPr/>
        </p:nvPicPr>
        <p:blipFill>
          <a:blip r:embed="rId5">
            <a:alphaModFix/>
          </a:blip>
          <a:stretch>
            <a:fillRect/>
          </a:stretch>
        </p:blipFill>
        <p:spPr>
          <a:xfrm>
            <a:off x="4149700" y="3443526"/>
            <a:ext cx="1360900" cy="13609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63"/>
          <p:cNvSpPr/>
          <p:nvPr/>
        </p:nvSpPr>
        <p:spPr>
          <a:xfrm>
            <a:off x="-1365175" y="3999531"/>
            <a:ext cx="7138500" cy="2433000"/>
          </a:xfrm>
          <a:prstGeom prst="roundRect">
            <a:avLst>
              <a:gd name="adj" fmla="val 50000"/>
            </a:avLst>
          </a:prstGeom>
          <a:noFill/>
          <a:ln w="38100" cap="flat" cmpd="sng">
            <a:solidFill>
              <a:srgbClr val="345EAB"/>
            </a:solidFill>
            <a:prstDash val="solid"/>
            <a:round/>
            <a:headEnd type="none" w="sm" len="sm"/>
            <a:tailEnd type="none" w="sm" len="sm"/>
          </a:ln>
        </p:spPr>
        <p:txBody>
          <a:bodyPr spcFirstLastPara="1" wrap="square" lIns="91425" tIns="91425" rIns="91425" bIns="91425" anchor="ctr" anchorCtr="0">
            <a:noAutofit/>
          </a:bodyPr>
          <a:lstStyle/>
          <a:p>
            <a:pPr marL="1428750" marR="1034511" lvl="0" indent="0" algn="l" rtl="0">
              <a:lnSpc>
                <a:spcPct val="115000"/>
              </a:lnSpc>
              <a:spcBef>
                <a:spcPts val="1200"/>
              </a:spcBef>
              <a:spcAft>
                <a:spcPts val="1200"/>
              </a:spcAft>
              <a:buNone/>
            </a:pPr>
            <a:r>
              <a:rPr lang="en-US" sz="2100" b="1">
                <a:latin typeface="Roboto"/>
                <a:ea typeface="Roboto"/>
                <a:cs typeface="Roboto"/>
                <a:sym typeface="Roboto"/>
              </a:rPr>
              <a:t>Revisit progress often:</a:t>
            </a:r>
            <a:r>
              <a:rPr lang="en-US" sz="2100">
                <a:latin typeface="Roboto"/>
                <a:ea typeface="Roboto"/>
                <a:cs typeface="Roboto"/>
                <a:sym typeface="Roboto"/>
              </a:rPr>
              <a:t> Continuously assess program components to prevent backsliding and identify opportunities for strengthening impact.</a:t>
            </a:r>
            <a:endParaRPr sz="2100">
              <a:latin typeface="Roboto"/>
              <a:ea typeface="Roboto"/>
              <a:cs typeface="Roboto"/>
              <a:sym typeface="Roboto"/>
            </a:endParaRPr>
          </a:p>
        </p:txBody>
      </p:sp>
      <p:sp>
        <p:nvSpPr>
          <p:cNvPr id="527" name="Google Shape;527;p63"/>
          <p:cNvSpPr/>
          <p:nvPr/>
        </p:nvSpPr>
        <p:spPr>
          <a:xfrm>
            <a:off x="-1365175" y="1883352"/>
            <a:ext cx="7138500" cy="1989000"/>
          </a:xfrm>
          <a:prstGeom prst="roundRect">
            <a:avLst>
              <a:gd name="adj" fmla="val 50000"/>
            </a:avLst>
          </a:prstGeom>
          <a:noFill/>
          <a:ln w="38100"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1485900" marR="777821" lvl="0" indent="0" algn="l" rtl="0">
              <a:lnSpc>
                <a:spcPct val="115000"/>
              </a:lnSpc>
              <a:spcBef>
                <a:spcPts val="1200"/>
              </a:spcBef>
              <a:spcAft>
                <a:spcPts val="1200"/>
              </a:spcAft>
              <a:buNone/>
            </a:pPr>
            <a:r>
              <a:rPr lang="en-US" sz="2100" b="1">
                <a:latin typeface="Roboto"/>
                <a:ea typeface="Roboto"/>
                <a:cs typeface="Roboto"/>
                <a:sym typeface="Roboto"/>
              </a:rPr>
              <a:t>Take time to find the right entry point: </a:t>
            </a:r>
            <a:r>
              <a:rPr lang="en-US" sz="2100">
                <a:latin typeface="Roboto"/>
                <a:ea typeface="Roboto"/>
                <a:cs typeface="Roboto"/>
                <a:sym typeface="Roboto"/>
              </a:rPr>
              <a:t>Rely on expertise of program staff and work within budget constraints.</a:t>
            </a:r>
            <a:endParaRPr sz="2100">
              <a:latin typeface="Roboto"/>
              <a:ea typeface="Roboto"/>
              <a:cs typeface="Roboto"/>
              <a:sym typeface="Roboto"/>
            </a:endParaRPr>
          </a:p>
        </p:txBody>
      </p:sp>
      <p:sp>
        <p:nvSpPr>
          <p:cNvPr id="528" name="Google Shape;528;p63"/>
          <p:cNvSpPr/>
          <p:nvPr/>
        </p:nvSpPr>
        <p:spPr>
          <a:xfrm>
            <a:off x="5861275" y="2266941"/>
            <a:ext cx="7535100" cy="2266200"/>
          </a:xfrm>
          <a:prstGeom prst="roundRect">
            <a:avLst>
              <a:gd name="adj" fmla="val 50000"/>
            </a:avLst>
          </a:prstGeom>
          <a:noFill/>
          <a:ln w="38100" cap="flat" cmpd="sng">
            <a:solidFill>
              <a:srgbClr val="EA155B"/>
            </a:solidFill>
            <a:prstDash val="solid"/>
            <a:round/>
            <a:headEnd type="none" w="sm" len="sm"/>
            <a:tailEnd type="none" w="sm" len="sm"/>
          </a:ln>
        </p:spPr>
        <p:txBody>
          <a:bodyPr spcFirstLastPara="1" wrap="square" lIns="91425" tIns="91425" rIns="91425" bIns="91425" anchor="ctr" anchorCtr="0">
            <a:noAutofit/>
          </a:bodyPr>
          <a:lstStyle/>
          <a:p>
            <a:pPr marL="1200150" marR="527660" lvl="0" indent="0" algn="l" rtl="0">
              <a:lnSpc>
                <a:spcPct val="115000"/>
              </a:lnSpc>
              <a:spcBef>
                <a:spcPts val="0"/>
              </a:spcBef>
              <a:spcAft>
                <a:spcPts val="0"/>
              </a:spcAft>
              <a:buNone/>
            </a:pPr>
            <a:r>
              <a:rPr lang="en-US" sz="2100" b="1">
                <a:latin typeface="Roboto"/>
                <a:ea typeface="Roboto"/>
                <a:cs typeface="Roboto"/>
                <a:sym typeface="Roboto"/>
              </a:rPr>
              <a:t>Implement &amp; Monitor Effectively:</a:t>
            </a:r>
            <a:r>
              <a:rPr lang="en-US" sz="2100">
                <a:latin typeface="Roboto"/>
                <a:ea typeface="Roboto"/>
                <a:cs typeface="Roboto"/>
                <a:sym typeface="Roboto"/>
              </a:rPr>
              <a:t> Use gender sensitive indicators and disaggregated data (by sex and age at a minimum) to track change.</a:t>
            </a:r>
            <a:endParaRPr sz="2100">
              <a:latin typeface="Roboto"/>
              <a:ea typeface="Roboto"/>
              <a:cs typeface="Roboto"/>
              <a:sym typeface="Roboto"/>
            </a:endParaRPr>
          </a:p>
        </p:txBody>
      </p:sp>
      <p:sp>
        <p:nvSpPr>
          <p:cNvPr id="529" name="Google Shape;529;p63"/>
          <p:cNvSpPr/>
          <p:nvPr/>
        </p:nvSpPr>
        <p:spPr>
          <a:xfrm>
            <a:off x="5861275" y="4653050"/>
            <a:ext cx="7331700" cy="2113200"/>
          </a:xfrm>
          <a:prstGeom prst="roundRect">
            <a:avLst>
              <a:gd name="adj" fmla="val 50000"/>
            </a:avLst>
          </a:prstGeom>
          <a:noFill/>
          <a:ln w="38100" cap="flat" cmpd="sng">
            <a:solidFill>
              <a:srgbClr val="00A880"/>
            </a:solidFill>
            <a:prstDash val="solid"/>
            <a:round/>
            <a:headEnd type="none" w="sm" len="sm"/>
            <a:tailEnd type="none" w="sm" len="sm"/>
          </a:ln>
        </p:spPr>
        <p:txBody>
          <a:bodyPr spcFirstLastPara="1" wrap="square" lIns="91425" tIns="91425" rIns="91425" bIns="91425" anchor="ctr" anchorCtr="0">
            <a:noAutofit/>
          </a:bodyPr>
          <a:lstStyle/>
          <a:p>
            <a:pPr marL="1257300" marR="644978" lvl="0" indent="0" algn="l" rtl="0">
              <a:lnSpc>
                <a:spcPct val="115000"/>
              </a:lnSpc>
              <a:spcBef>
                <a:spcPts val="1200"/>
              </a:spcBef>
              <a:spcAft>
                <a:spcPts val="1200"/>
              </a:spcAft>
              <a:buNone/>
            </a:pPr>
            <a:r>
              <a:rPr lang="en-US" sz="2100" b="1">
                <a:latin typeface="Roboto"/>
                <a:ea typeface="Roboto"/>
                <a:cs typeface="Roboto"/>
                <a:sym typeface="Roboto"/>
              </a:rPr>
              <a:t>Share Learning:</a:t>
            </a:r>
            <a:r>
              <a:rPr lang="en-US" sz="2100">
                <a:latin typeface="Roboto"/>
                <a:ea typeface="Roboto"/>
                <a:cs typeface="Roboto"/>
                <a:sym typeface="Roboto"/>
              </a:rPr>
              <a:t> Disseminate best practices to inspire and advance gender equality efforts.</a:t>
            </a:r>
            <a:endParaRPr sz="2100">
              <a:latin typeface="Roboto"/>
              <a:ea typeface="Roboto"/>
              <a:cs typeface="Roboto"/>
              <a:sym typeface="Roboto"/>
            </a:endParaRPr>
          </a:p>
        </p:txBody>
      </p:sp>
      <p:sp>
        <p:nvSpPr>
          <p:cNvPr id="530" name="Google Shape;530;p63"/>
          <p:cNvSpPr/>
          <p:nvPr/>
        </p:nvSpPr>
        <p:spPr>
          <a:xfrm>
            <a:off x="12206875" y="590700"/>
            <a:ext cx="1538400" cy="6450300"/>
          </a:xfrm>
          <a:prstGeom prst="rect">
            <a:avLst/>
          </a:prstGeom>
          <a:solidFill>
            <a:srgbClr val="F9FBF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531" name="Google Shape;531;p63"/>
          <p:cNvSpPr/>
          <p:nvPr/>
        </p:nvSpPr>
        <p:spPr>
          <a:xfrm>
            <a:off x="-2008300" y="0"/>
            <a:ext cx="2008200" cy="6783600"/>
          </a:xfrm>
          <a:prstGeom prst="rect">
            <a:avLst/>
          </a:prstGeom>
          <a:solidFill>
            <a:srgbClr val="F9FBFD"/>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endParaRPr>
              <a:latin typeface="Poppins"/>
              <a:ea typeface="Poppins"/>
              <a:cs typeface="Poppins"/>
              <a:sym typeface="Poppins"/>
            </a:endParaRPr>
          </a:p>
        </p:txBody>
      </p:sp>
      <p:sp>
        <p:nvSpPr>
          <p:cNvPr id="532" name="Google Shape;532;p63"/>
          <p:cNvSpPr txBox="1">
            <a:spLocks noGrp="1"/>
          </p:cNvSpPr>
          <p:nvPr>
            <p:ph type="title" idx="4294967295"/>
          </p:nvPr>
        </p:nvSpPr>
        <p:spPr>
          <a:xfrm>
            <a:off x="378825" y="209300"/>
            <a:ext cx="11639100" cy="7893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SzPts val="1100"/>
              <a:buNone/>
            </a:pPr>
            <a:r>
              <a:rPr lang="en-US">
                <a:solidFill>
                  <a:srgbClr val="345EAB"/>
                </a:solidFill>
                <a:latin typeface="Bebas Neue"/>
                <a:ea typeface="Bebas Neue"/>
                <a:cs typeface="Bebas Neue"/>
                <a:sym typeface="Bebas Neue"/>
              </a:rPr>
              <a:t>Key considerations for gender sensitive and gender transformative programs</a:t>
            </a:r>
            <a:endParaRPr sz="2700">
              <a:solidFill>
                <a:srgbClr val="345EAB"/>
              </a:solidFill>
              <a:latin typeface="Poppins"/>
              <a:ea typeface="Poppins"/>
              <a:cs typeface="Poppins"/>
              <a:sym typeface="Poppins"/>
            </a:endParaRPr>
          </a:p>
        </p:txBody>
      </p:sp>
      <p:pic>
        <p:nvPicPr>
          <p:cNvPr id="533" name="Google Shape;533;p63"/>
          <p:cNvPicPr preferRelativeResize="0"/>
          <p:nvPr/>
        </p:nvPicPr>
        <p:blipFill>
          <a:blip r:embed="rId3">
            <a:alphaModFix/>
          </a:blip>
          <a:stretch>
            <a:fillRect/>
          </a:stretch>
        </p:blipFill>
        <p:spPr>
          <a:xfrm>
            <a:off x="5975324" y="5184648"/>
            <a:ext cx="1363175" cy="1050000"/>
          </a:xfrm>
          <a:prstGeom prst="rect">
            <a:avLst/>
          </a:prstGeom>
          <a:noFill/>
          <a:ln>
            <a:noFill/>
          </a:ln>
        </p:spPr>
      </p:pic>
      <p:pic>
        <p:nvPicPr>
          <p:cNvPr id="534" name="Google Shape;534;p63"/>
          <p:cNvPicPr preferRelativeResize="0"/>
          <p:nvPr/>
        </p:nvPicPr>
        <p:blipFill>
          <a:blip r:embed="rId4">
            <a:alphaModFix/>
          </a:blip>
          <a:stretch>
            <a:fillRect/>
          </a:stretch>
        </p:blipFill>
        <p:spPr>
          <a:xfrm>
            <a:off x="5925374" y="2664900"/>
            <a:ext cx="1463075" cy="1528200"/>
          </a:xfrm>
          <a:prstGeom prst="rect">
            <a:avLst/>
          </a:prstGeom>
          <a:noFill/>
          <a:ln>
            <a:noFill/>
          </a:ln>
        </p:spPr>
      </p:pic>
      <p:pic>
        <p:nvPicPr>
          <p:cNvPr id="535" name="Google Shape;535;p63"/>
          <p:cNvPicPr preferRelativeResize="0"/>
          <p:nvPr/>
        </p:nvPicPr>
        <p:blipFill>
          <a:blip r:embed="rId5">
            <a:alphaModFix/>
          </a:blip>
          <a:stretch>
            <a:fillRect/>
          </a:stretch>
        </p:blipFill>
        <p:spPr>
          <a:xfrm>
            <a:off x="4142473" y="4456276"/>
            <a:ext cx="1363175" cy="1519499"/>
          </a:xfrm>
          <a:prstGeom prst="rect">
            <a:avLst/>
          </a:prstGeom>
          <a:noFill/>
          <a:ln>
            <a:noFill/>
          </a:ln>
        </p:spPr>
      </p:pic>
      <p:pic>
        <p:nvPicPr>
          <p:cNvPr id="536" name="Google Shape;536;p63"/>
          <p:cNvPicPr preferRelativeResize="0"/>
          <p:nvPr/>
        </p:nvPicPr>
        <p:blipFill>
          <a:blip r:embed="rId6">
            <a:alphaModFix/>
          </a:blip>
          <a:stretch>
            <a:fillRect/>
          </a:stretch>
        </p:blipFill>
        <p:spPr>
          <a:xfrm>
            <a:off x="4218512" y="2252850"/>
            <a:ext cx="1211100" cy="12500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3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64"/>
          <p:cNvSpPr txBox="1">
            <a:spLocks noGrp="1"/>
          </p:cNvSpPr>
          <p:nvPr>
            <p:ph type="title"/>
          </p:nvPr>
        </p:nvSpPr>
        <p:spPr>
          <a:xfrm>
            <a:off x="2599025" y="1738175"/>
            <a:ext cx="5386500" cy="3439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1000"/>
              </a:spcAft>
              <a:buClr>
                <a:schemeClr val="lt1"/>
              </a:buClr>
              <a:buSzPts val="6000"/>
              <a:buFont typeface="Bebas Neue"/>
              <a:buNone/>
            </a:pPr>
            <a:r>
              <a:rPr lang="en-US" sz="6000" b="1">
                <a:latin typeface="Bebas Neue"/>
                <a:ea typeface="Bebas Neue"/>
                <a:cs typeface="Bebas Neue"/>
                <a:sym typeface="Bebas Neue"/>
              </a:rPr>
              <a:t>4. What is your one key takeaway from this session? </a:t>
            </a:r>
            <a:endParaRPr>
              <a:latin typeface="Bebas Neue"/>
              <a:ea typeface="Bebas Neue"/>
              <a:cs typeface="Bebas Neue"/>
              <a:sym typeface="Bebas Neue"/>
            </a:endParaRPr>
          </a:p>
        </p:txBody>
      </p:sp>
      <p:sp>
        <p:nvSpPr>
          <p:cNvPr id="543" name="Google Shape;543;p64"/>
          <p:cNvSpPr txBox="1">
            <a:spLocks noGrp="1"/>
          </p:cNvSpPr>
          <p:nvPr>
            <p:ph type="sldNum" idx="4294967295"/>
          </p:nvPr>
        </p:nvSpPr>
        <p:spPr>
          <a:xfrm>
            <a:off x="11409045" y="6333134"/>
            <a:ext cx="731700" cy="525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48"/>
        <p:cNvGrpSpPr/>
        <p:nvPr/>
      </p:nvGrpSpPr>
      <p:grpSpPr>
        <a:xfrm>
          <a:off x="0" y="0"/>
          <a:ext cx="0" cy="0"/>
          <a:chOff x="0" y="0"/>
          <a:chExt cx="0" cy="0"/>
        </a:xfrm>
      </p:grpSpPr>
      <p:sp>
        <p:nvSpPr>
          <p:cNvPr id="549" name="Google Shape;549;p65"/>
          <p:cNvSpPr txBox="1">
            <a:spLocks noGrp="1"/>
          </p:cNvSpPr>
          <p:nvPr>
            <p:ph type="title"/>
          </p:nvPr>
        </p:nvSpPr>
        <p:spPr>
          <a:xfrm>
            <a:off x="3113029" y="2541096"/>
            <a:ext cx="4861500" cy="1030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6000"/>
              <a:buFont typeface="Bebas Neue"/>
              <a:buNone/>
            </a:pPr>
            <a:r>
              <a:rPr lang="en-US" sz="6000" b="1">
                <a:latin typeface="Bebas Neue"/>
                <a:ea typeface="Bebas Neue"/>
                <a:cs typeface="Bebas Neue"/>
                <a:sym typeface="Bebas Neue"/>
              </a:rPr>
              <a:t> </a:t>
            </a:r>
            <a:br>
              <a:rPr lang="en-US" sz="6000" b="1">
                <a:latin typeface="Bebas Neue"/>
                <a:ea typeface="Bebas Neue"/>
                <a:cs typeface="Bebas Neue"/>
                <a:sym typeface="Bebas Neue"/>
              </a:rPr>
            </a:br>
            <a:r>
              <a:rPr lang="en-US" sz="6000" b="1">
                <a:latin typeface="Bebas Neue"/>
                <a:ea typeface="Bebas Neue"/>
                <a:cs typeface="Bebas Neue"/>
                <a:sym typeface="Bebas Neue"/>
              </a:rPr>
              <a:t>5. further resources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66"/>
          <p:cNvSpPr txBox="1">
            <a:spLocks noGrp="1"/>
          </p:cNvSpPr>
          <p:nvPr>
            <p:ph type="title"/>
          </p:nvPr>
        </p:nvSpPr>
        <p:spPr>
          <a:xfrm>
            <a:off x="415600" y="2885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59BCC7"/>
                </a:solidFill>
                <a:latin typeface="Bebas Neue"/>
                <a:ea typeface="Bebas Neue"/>
                <a:cs typeface="Bebas Neue"/>
                <a:sym typeface="Bebas Neue"/>
              </a:rPr>
              <a:t>Further resources</a:t>
            </a:r>
            <a:endParaRPr sz="4400">
              <a:solidFill>
                <a:srgbClr val="59BCC7"/>
              </a:solidFill>
              <a:latin typeface="Bebas Neue"/>
              <a:ea typeface="Bebas Neue"/>
              <a:cs typeface="Bebas Neue"/>
              <a:sym typeface="Bebas Neue"/>
            </a:endParaRPr>
          </a:p>
        </p:txBody>
      </p:sp>
      <p:sp>
        <p:nvSpPr>
          <p:cNvPr id="555" name="Google Shape;555;p66"/>
          <p:cNvSpPr txBox="1">
            <a:spLocks noGrp="1"/>
          </p:cNvSpPr>
          <p:nvPr>
            <p:ph type="body" idx="1"/>
          </p:nvPr>
        </p:nvSpPr>
        <p:spPr>
          <a:xfrm>
            <a:off x="415600" y="1308033"/>
            <a:ext cx="11360700" cy="4555200"/>
          </a:xfrm>
          <a:prstGeom prst="rect">
            <a:avLst/>
          </a:prstGeom>
        </p:spPr>
        <p:txBody>
          <a:bodyPr spcFirstLastPara="1" wrap="square" lIns="0" tIns="0" rIns="0" bIns="0" anchor="t" anchorCtr="0">
            <a:noAutofit/>
          </a:bodyPr>
          <a:lstStyle/>
          <a:p>
            <a:pPr marL="457200" lvl="0" indent="-361950" algn="l" rtl="0">
              <a:lnSpc>
                <a:spcPct val="115000"/>
              </a:lnSpc>
              <a:spcBef>
                <a:spcPts val="0"/>
              </a:spcBef>
              <a:spcAft>
                <a:spcPts val="0"/>
              </a:spcAft>
              <a:buClr>
                <a:schemeClr val="dk1"/>
              </a:buClr>
              <a:buSzPts val="2100"/>
              <a:buFont typeface="Roboto"/>
              <a:buChar char="●"/>
            </a:pPr>
            <a:r>
              <a:rPr lang="en-US" sz="2100" u="sng">
                <a:solidFill>
                  <a:schemeClr val="dk1"/>
                </a:solidFill>
                <a:latin typeface="Roboto"/>
                <a:ea typeface="Roboto"/>
                <a:cs typeface="Roboto"/>
                <a:sym typeface="Roboto"/>
                <a:hlinkClick r:id="rId3">
                  <a:extLst>
                    <a:ext uri="{A12FA001-AC4F-418D-AE19-62706E023703}">
                      <ahyp:hlinkClr xmlns:ahyp="http://schemas.microsoft.com/office/drawing/2018/hyperlinkcolor" val="tx"/>
                    </a:ext>
                  </a:extLst>
                </a:hlinkClick>
              </a:rPr>
              <a:t>A360 A Guide to Adaptive Implementation </a:t>
            </a:r>
            <a:endParaRPr sz="2100">
              <a:solidFill>
                <a:schemeClr val="dk1"/>
              </a:solidFill>
              <a:latin typeface="Roboto"/>
              <a:ea typeface="Roboto"/>
              <a:cs typeface="Roboto"/>
              <a:sym typeface="Roboto"/>
            </a:endParaRPr>
          </a:p>
          <a:p>
            <a:pPr marL="457200" lvl="0" indent="-361950" algn="l" rtl="0">
              <a:lnSpc>
                <a:spcPct val="115000"/>
              </a:lnSpc>
              <a:spcBef>
                <a:spcPts val="200"/>
              </a:spcBef>
              <a:spcAft>
                <a:spcPts val="0"/>
              </a:spcAft>
              <a:buClr>
                <a:schemeClr val="dk1"/>
              </a:buClr>
              <a:buSzPts val="2100"/>
              <a:buFont typeface="Roboto"/>
              <a:buChar char="●"/>
            </a:pPr>
            <a:r>
              <a:rPr lang="en-US" sz="2100" u="sng">
                <a:solidFill>
                  <a:schemeClr val="dk1"/>
                </a:solidFill>
                <a:latin typeface="Roboto"/>
                <a:ea typeface="Roboto"/>
                <a:cs typeface="Roboto"/>
                <a:sym typeface="Roboto"/>
                <a:hlinkClick r:id="rId4">
                  <a:extLst>
                    <a:ext uri="{A12FA001-AC4F-418D-AE19-62706E023703}">
                      <ahyp:hlinkClr xmlns:ahyp="http://schemas.microsoft.com/office/drawing/2018/hyperlinkcolor" val="tx"/>
                    </a:ext>
                  </a:extLst>
                </a:hlinkClick>
              </a:rPr>
              <a:t>A360 Meaningful Adolescent and Youth Engagement Framework </a:t>
            </a:r>
            <a:endParaRPr sz="2100">
              <a:solidFill>
                <a:schemeClr val="dk1"/>
              </a:solidFill>
              <a:latin typeface="Roboto"/>
              <a:ea typeface="Roboto"/>
              <a:cs typeface="Roboto"/>
              <a:sym typeface="Roboto"/>
            </a:endParaRPr>
          </a:p>
          <a:p>
            <a:pPr marL="457200" lvl="0" indent="-361950" algn="l" rtl="0">
              <a:lnSpc>
                <a:spcPct val="115000"/>
              </a:lnSpc>
              <a:spcBef>
                <a:spcPts val="200"/>
              </a:spcBef>
              <a:spcAft>
                <a:spcPts val="0"/>
              </a:spcAft>
              <a:buClr>
                <a:schemeClr val="dk1"/>
              </a:buClr>
              <a:buSzPts val="2100"/>
              <a:buFont typeface="Roboto"/>
              <a:buChar char="●"/>
            </a:pPr>
            <a:r>
              <a:rPr lang="en-US" sz="2100" u="sng">
                <a:solidFill>
                  <a:schemeClr val="dk1"/>
                </a:solidFill>
                <a:latin typeface="Roboto"/>
                <a:ea typeface="Roboto"/>
                <a:cs typeface="Roboto"/>
                <a:sym typeface="Roboto"/>
                <a:hlinkClick r:id="rId5">
                  <a:extLst>
                    <a:ext uri="{A12FA001-AC4F-418D-AE19-62706E023703}">
                      <ahyp:hlinkClr xmlns:ahyp="http://schemas.microsoft.com/office/drawing/2018/hyperlinkcolor" val="tx"/>
                    </a:ext>
                  </a:extLst>
                </a:hlinkClick>
              </a:rPr>
              <a:t>IDEO.org Designing for and with girls </a:t>
            </a:r>
            <a:endParaRPr sz="2100">
              <a:solidFill>
                <a:schemeClr val="dk1"/>
              </a:solidFill>
              <a:latin typeface="Roboto"/>
              <a:ea typeface="Roboto"/>
              <a:cs typeface="Roboto"/>
              <a:sym typeface="Roboto"/>
            </a:endParaRPr>
          </a:p>
          <a:p>
            <a:pPr marL="457200" lvl="0" indent="-361950" algn="l" rtl="0">
              <a:lnSpc>
                <a:spcPct val="115000"/>
              </a:lnSpc>
              <a:spcBef>
                <a:spcPts val="200"/>
              </a:spcBef>
              <a:spcAft>
                <a:spcPts val="200"/>
              </a:spcAft>
              <a:buClr>
                <a:schemeClr val="dk1"/>
              </a:buClr>
              <a:buSzPts val="2100"/>
              <a:buFont typeface="Roboto"/>
              <a:buChar char="●"/>
            </a:pPr>
            <a:r>
              <a:rPr lang="en-US" sz="2100" u="sng">
                <a:solidFill>
                  <a:schemeClr val="dk1"/>
                </a:solidFill>
                <a:latin typeface="Roboto"/>
                <a:ea typeface="Roboto"/>
                <a:cs typeface="Roboto"/>
                <a:sym typeface="Roboto"/>
                <a:hlinkClick r:id="rId6">
                  <a:extLst>
                    <a:ext uri="{A12FA001-AC4F-418D-AE19-62706E023703}">
                      <ahyp:hlinkClr xmlns:ahyp="http://schemas.microsoft.com/office/drawing/2018/hyperlinkcolor" val="tx"/>
                    </a:ext>
                  </a:extLst>
                </a:hlinkClick>
              </a:rPr>
              <a:t>UNICEF Gender Toolkit</a:t>
            </a:r>
            <a:endParaRPr sz="2100">
              <a:solidFill>
                <a:schemeClr val="dk1"/>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3"/>
          <p:cNvSpPr txBox="1">
            <a:spLocks noGrp="1"/>
          </p:cNvSpPr>
          <p:nvPr>
            <p:ph type="title"/>
          </p:nvPr>
        </p:nvSpPr>
        <p:spPr>
          <a:xfrm>
            <a:off x="356650" y="2071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solidFill>
                  <a:schemeClr val="accent3"/>
                </a:solidFill>
                <a:latin typeface="Bebas Neue"/>
                <a:ea typeface="Bebas Neue"/>
                <a:cs typeface="Bebas Neue"/>
                <a:sym typeface="Bebas Neue"/>
              </a:rPr>
              <a:t>AGENDA</a:t>
            </a:r>
            <a:endParaRPr b="1">
              <a:solidFill>
                <a:schemeClr val="accent3"/>
              </a:solidFill>
              <a:latin typeface="Bebas Neue"/>
              <a:ea typeface="Bebas Neue"/>
              <a:cs typeface="Bebas Neue"/>
              <a:sym typeface="Bebas Neue"/>
            </a:endParaRPr>
          </a:p>
        </p:txBody>
      </p:sp>
      <p:graphicFrame>
        <p:nvGraphicFramePr>
          <p:cNvPr id="268" name="Google Shape;268;p43"/>
          <p:cNvGraphicFramePr/>
          <p:nvPr/>
        </p:nvGraphicFramePr>
        <p:xfrm>
          <a:off x="795547" y="1606525"/>
          <a:ext cx="10725900" cy="2986840"/>
        </p:xfrm>
        <a:graphic>
          <a:graphicData uri="http://schemas.openxmlformats.org/drawingml/2006/table">
            <a:tbl>
              <a:tblPr>
                <a:noFill/>
                <a:tableStyleId>{3A1D5437-66F6-4C4D-9F41-4567D1591D6A}</a:tableStyleId>
              </a:tblPr>
              <a:tblGrid>
                <a:gridCol w="1323650">
                  <a:extLst>
                    <a:ext uri="{9D8B030D-6E8A-4147-A177-3AD203B41FA5}">
                      <a16:colId xmlns:a16="http://schemas.microsoft.com/office/drawing/2014/main" val="20000"/>
                    </a:ext>
                  </a:extLst>
                </a:gridCol>
                <a:gridCol w="6293250">
                  <a:extLst>
                    <a:ext uri="{9D8B030D-6E8A-4147-A177-3AD203B41FA5}">
                      <a16:colId xmlns:a16="http://schemas.microsoft.com/office/drawing/2014/main" val="20001"/>
                    </a:ext>
                  </a:extLst>
                </a:gridCol>
                <a:gridCol w="3109000">
                  <a:extLst>
                    <a:ext uri="{9D8B030D-6E8A-4147-A177-3AD203B41FA5}">
                      <a16:colId xmlns:a16="http://schemas.microsoft.com/office/drawing/2014/main" val="20002"/>
                    </a:ext>
                  </a:extLst>
                </a:gridCol>
              </a:tblGrid>
              <a:tr h="395825">
                <a:tc>
                  <a:txBody>
                    <a:bodyPr/>
                    <a:lstStyle/>
                    <a:p>
                      <a:pPr marL="0" marR="0" lvl="0" indent="0" algn="l" rtl="0">
                        <a:lnSpc>
                          <a:spcPct val="100000"/>
                        </a:lnSpc>
                        <a:spcBef>
                          <a:spcPts val="0"/>
                        </a:spcBef>
                        <a:spcAft>
                          <a:spcPts val="0"/>
                        </a:spcAft>
                        <a:buClr>
                          <a:srgbClr val="000000"/>
                        </a:buClr>
                        <a:buSzPts val="1300"/>
                        <a:buFont typeface="Arial"/>
                        <a:buNone/>
                      </a:pPr>
                      <a:r>
                        <a:rPr lang="en-US" sz="1700" b="1">
                          <a:solidFill>
                            <a:srgbClr val="FFFFFF"/>
                          </a:solidFill>
                          <a:latin typeface="Roboto"/>
                          <a:ea typeface="Roboto"/>
                          <a:cs typeface="Roboto"/>
                          <a:sym typeface="Roboto"/>
                        </a:rPr>
                        <a:t>Time</a:t>
                      </a:r>
                      <a:endParaRPr sz="1700" b="1" u="none" strike="noStrike" cap="none">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74748"/>
                    </a:solidFill>
                  </a:tcPr>
                </a:tc>
                <a:tc>
                  <a:txBody>
                    <a:bodyPr/>
                    <a:lstStyle/>
                    <a:p>
                      <a:pPr marL="0" marR="0" lvl="0" indent="0" algn="l" rtl="0">
                        <a:lnSpc>
                          <a:spcPct val="100000"/>
                        </a:lnSpc>
                        <a:spcBef>
                          <a:spcPts val="0"/>
                        </a:spcBef>
                        <a:spcAft>
                          <a:spcPts val="0"/>
                        </a:spcAft>
                        <a:buClr>
                          <a:srgbClr val="000000"/>
                        </a:buClr>
                        <a:buSzPts val="1300"/>
                        <a:buFont typeface="Arial"/>
                        <a:buNone/>
                      </a:pPr>
                      <a:r>
                        <a:rPr lang="en-US" sz="1700" b="1" u="none" strike="noStrike" cap="none">
                          <a:solidFill>
                            <a:srgbClr val="FFFFFF"/>
                          </a:solidFill>
                          <a:latin typeface="Roboto"/>
                          <a:ea typeface="Roboto"/>
                          <a:cs typeface="Roboto"/>
                          <a:sym typeface="Roboto"/>
                        </a:rPr>
                        <a:t>Activity</a:t>
                      </a:r>
                      <a:endParaRPr sz="1700" b="1" u="none" strike="noStrike" cap="none">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74748"/>
                    </a:solidFill>
                  </a:tcPr>
                </a:tc>
                <a:tc>
                  <a:txBody>
                    <a:bodyPr/>
                    <a:lstStyle/>
                    <a:p>
                      <a:pPr marL="0" marR="0" lvl="0" indent="0" algn="l" rtl="0">
                        <a:lnSpc>
                          <a:spcPct val="100000"/>
                        </a:lnSpc>
                        <a:spcBef>
                          <a:spcPts val="0"/>
                        </a:spcBef>
                        <a:spcAft>
                          <a:spcPts val="0"/>
                        </a:spcAft>
                        <a:buClr>
                          <a:srgbClr val="000000"/>
                        </a:buClr>
                        <a:buSzPts val="1300"/>
                        <a:buFont typeface="Arial"/>
                        <a:buNone/>
                      </a:pPr>
                      <a:r>
                        <a:rPr lang="en-US" sz="1700" b="1">
                          <a:solidFill>
                            <a:srgbClr val="FFFFFF"/>
                          </a:solidFill>
                          <a:latin typeface="Roboto"/>
                          <a:ea typeface="Roboto"/>
                          <a:cs typeface="Roboto"/>
                          <a:sym typeface="Roboto"/>
                        </a:rPr>
                        <a:t>Format</a:t>
                      </a:r>
                      <a:endParaRPr sz="1700" b="1" u="none" strike="noStrike" cap="none">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74748"/>
                    </a:solidFill>
                  </a:tcPr>
                </a:tc>
                <a:extLst>
                  <a:ext uri="{0D108BD9-81ED-4DB2-BD59-A6C34878D82A}">
                    <a16:rowId xmlns:a16="http://schemas.microsoft.com/office/drawing/2014/main" val="10000"/>
                  </a:ext>
                </a:extLst>
              </a:tr>
              <a:tr h="388275">
                <a:tc>
                  <a:txBody>
                    <a:bodyPr/>
                    <a:lstStyle/>
                    <a:p>
                      <a:pPr marL="0" marR="0" lvl="0" indent="0" algn="l" rtl="0">
                        <a:lnSpc>
                          <a:spcPct val="100000"/>
                        </a:lnSpc>
                        <a:spcBef>
                          <a:spcPts val="0"/>
                        </a:spcBef>
                        <a:spcAft>
                          <a:spcPts val="0"/>
                        </a:spcAft>
                        <a:buNone/>
                      </a:pPr>
                      <a:r>
                        <a:rPr lang="en-US" sz="1700" b="1">
                          <a:solidFill>
                            <a:srgbClr val="FFFFFF"/>
                          </a:solidFill>
                          <a:latin typeface="Roboto"/>
                          <a:ea typeface="Roboto"/>
                          <a:cs typeface="Roboto"/>
                          <a:sym typeface="Roboto"/>
                        </a:rPr>
                        <a:t>5 minutes</a:t>
                      </a:r>
                      <a:endParaRPr sz="17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700">
                          <a:latin typeface="Roboto"/>
                          <a:ea typeface="Roboto"/>
                          <a:cs typeface="Roboto"/>
                          <a:sym typeface="Roboto"/>
                        </a:rPr>
                        <a:t>Icebreaker </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700">
                          <a:latin typeface="Roboto"/>
                          <a:ea typeface="Roboto"/>
                          <a:cs typeface="Roboto"/>
                          <a:sym typeface="Roboto"/>
                        </a:rPr>
                        <a:t>Chat function / plenary discussion</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88275">
                <a:tc>
                  <a:txBody>
                    <a:bodyPr/>
                    <a:lstStyle/>
                    <a:p>
                      <a:pPr marL="0" marR="0" lvl="0" indent="0" algn="l" rtl="0">
                        <a:lnSpc>
                          <a:spcPct val="100000"/>
                        </a:lnSpc>
                        <a:spcBef>
                          <a:spcPts val="0"/>
                        </a:spcBef>
                        <a:spcAft>
                          <a:spcPts val="0"/>
                        </a:spcAft>
                        <a:buNone/>
                      </a:pPr>
                      <a:r>
                        <a:rPr lang="en-US" sz="1700" b="1">
                          <a:solidFill>
                            <a:srgbClr val="FFFFFF"/>
                          </a:solidFill>
                          <a:latin typeface="Roboto"/>
                          <a:ea typeface="Roboto"/>
                          <a:cs typeface="Roboto"/>
                          <a:sym typeface="Roboto"/>
                        </a:rPr>
                        <a:t>15 minutes</a:t>
                      </a:r>
                      <a:endParaRPr sz="17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marR="0" lvl="0" indent="0" algn="l" rtl="0">
                        <a:lnSpc>
                          <a:spcPct val="100000"/>
                        </a:lnSpc>
                        <a:spcBef>
                          <a:spcPts val="0"/>
                        </a:spcBef>
                        <a:spcAft>
                          <a:spcPts val="0"/>
                        </a:spcAft>
                        <a:buNone/>
                      </a:pPr>
                      <a:r>
                        <a:rPr lang="en-US" sz="1700">
                          <a:latin typeface="Roboto"/>
                          <a:ea typeface="Roboto"/>
                          <a:cs typeface="Roboto"/>
                          <a:sym typeface="Roboto"/>
                        </a:rPr>
                        <a:t>Overview of the gender equality continuum</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700">
                          <a:solidFill>
                            <a:schemeClr val="dk1"/>
                          </a:solidFill>
                          <a:latin typeface="Roboto"/>
                          <a:ea typeface="Roboto"/>
                          <a:cs typeface="Roboto"/>
                          <a:sym typeface="Roboto"/>
                        </a:rPr>
                        <a:t>Presentation, exercise</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88275">
                <a:tc>
                  <a:txBody>
                    <a:bodyPr/>
                    <a:lstStyle/>
                    <a:p>
                      <a:pPr marL="0" marR="0" lvl="0" indent="0" algn="l" rtl="0">
                        <a:lnSpc>
                          <a:spcPct val="100000"/>
                        </a:lnSpc>
                        <a:spcBef>
                          <a:spcPts val="0"/>
                        </a:spcBef>
                        <a:spcAft>
                          <a:spcPts val="0"/>
                        </a:spcAft>
                        <a:buNone/>
                      </a:pPr>
                      <a:r>
                        <a:rPr lang="en-US" sz="1700" b="1">
                          <a:solidFill>
                            <a:srgbClr val="FFFFFF"/>
                          </a:solidFill>
                          <a:latin typeface="Roboto"/>
                          <a:ea typeface="Roboto"/>
                          <a:cs typeface="Roboto"/>
                          <a:sym typeface="Roboto"/>
                        </a:rPr>
                        <a:t>55 minutes</a:t>
                      </a:r>
                      <a:endParaRPr sz="17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marR="0" lvl="0" indent="0" algn="l" rtl="0">
                        <a:lnSpc>
                          <a:spcPct val="100000"/>
                        </a:lnSpc>
                        <a:spcBef>
                          <a:spcPts val="0"/>
                        </a:spcBef>
                        <a:spcAft>
                          <a:spcPts val="0"/>
                        </a:spcAft>
                        <a:buNone/>
                      </a:pPr>
                      <a:r>
                        <a:rPr lang="en-US" sz="1700">
                          <a:latin typeface="Roboto"/>
                          <a:ea typeface="Roboto"/>
                          <a:cs typeface="Roboto"/>
                          <a:sym typeface="Roboto"/>
                        </a:rPr>
                        <a:t>How and when to apply a continuum</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700">
                          <a:latin typeface="Roboto"/>
                          <a:ea typeface="Roboto"/>
                          <a:cs typeface="Roboto"/>
                          <a:sym typeface="Roboto"/>
                        </a:rPr>
                        <a:t>Presentation, brainstorm, and case study exercise</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0">
                <a:tc>
                  <a:txBody>
                    <a:bodyPr/>
                    <a:lstStyle/>
                    <a:p>
                      <a:pPr marL="0" marR="0" lvl="0" indent="0" algn="l" rtl="0">
                        <a:lnSpc>
                          <a:spcPct val="100000"/>
                        </a:lnSpc>
                        <a:spcBef>
                          <a:spcPts val="0"/>
                        </a:spcBef>
                        <a:spcAft>
                          <a:spcPts val="0"/>
                        </a:spcAft>
                        <a:buNone/>
                      </a:pPr>
                      <a:r>
                        <a:rPr lang="en-US" sz="1700" b="1">
                          <a:solidFill>
                            <a:srgbClr val="FFFFFF"/>
                          </a:solidFill>
                          <a:latin typeface="Roboto"/>
                          <a:ea typeface="Roboto"/>
                          <a:cs typeface="Roboto"/>
                          <a:sym typeface="Roboto"/>
                        </a:rPr>
                        <a:t>10 minutes</a:t>
                      </a:r>
                      <a:endParaRPr sz="17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marR="0" lvl="0" indent="0" algn="l" rtl="0">
                        <a:lnSpc>
                          <a:spcPct val="100000"/>
                        </a:lnSpc>
                        <a:spcBef>
                          <a:spcPts val="0"/>
                        </a:spcBef>
                        <a:spcAft>
                          <a:spcPts val="0"/>
                        </a:spcAft>
                        <a:buNone/>
                      </a:pPr>
                      <a:r>
                        <a:rPr lang="en-US" sz="1700">
                          <a:latin typeface="Roboto"/>
                          <a:ea typeface="Roboto"/>
                          <a:cs typeface="Roboto"/>
                          <a:sym typeface="Roboto"/>
                        </a:rPr>
                        <a:t>Key design considerations</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700">
                          <a:latin typeface="Roboto"/>
                          <a:ea typeface="Roboto"/>
                          <a:cs typeface="Roboto"/>
                          <a:sym typeface="Roboto"/>
                        </a:rPr>
                        <a:t>Presentation</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0">
                <a:tc>
                  <a:txBody>
                    <a:bodyPr/>
                    <a:lstStyle/>
                    <a:p>
                      <a:pPr marL="0" marR="0" lvl="0" indent="0" algn="l" rtl="0">
                        <a:lnSpc>
                          <a:spcPct val="100000"/>
                        </a:lnSpc>
                        <a:spcBef>
                          <a:spcPts val="0"/>
                        </a:spcBef>
                        <a:spcAft>
                          <a:spcPts val="0"/>
                        </a:spcAft>
                        <a:buNone/>
                      </a:pPr>
                      <a:r>
                        <a:rPr lang="en-US" sz="1700" b="1">
                          <a:solidFill>
                            <a:srgbClr val="FFFFFF"/>
                          </a:solidFill>
                          <a:latin typeface="Roboto"/>
                          <a:ea typeface="Roboto"/>
                          <a:cs typeface="Roboto"/>
                          <a:sym typeface="Roboto"/>
                        </a:rPr>
                        <a:t>5 minutes</a:t>
                      </a:r>
                      <a:endParaRPr sz="17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700">
                          <a:latin typeface="Roboto"/>
                          <a:ea typeface="Roboto"/>
                          <a:cs typeface="Roboto"/>
                          <a:sym typeface="Roboto"/>
                        </a:rPr>
                        <a:t>Takeaways</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700">
                          <a:latin typeface="Roboto"/>
                          <a:ea typeface="Roboto"/>
                          <a:cs typeface="Roboto"/>
                          <a:sym typeface="Roboto"/>
                        </a:rPr>
                        <a:t>Discussion</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4"/>
          <p:cNvSpPr txBox="1">
            <a:spLocks noGrp="1"/>
          </p:cNvSpPr>
          <p:nvPr>
            <p:ph type="title"/>
          </p:nvPr>
        </p:nvSpPr>
        <p:spPr>
          <a:xfrm>
            <a:off x="356650" y="2071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solidFill>
                  <a:schemeClr val="accent4"/>
                </a:solidFill>
                <a:latin typeface="Bebas Neue"/>
                <a:ea typeface="Bebas Neue"/>
                <a:cs typeface="Bebas Neue"/>
                <a:sym typeface="Bebas Neue"/>
              </a:rPr>
              <a:t>ICEBREAKER </a:t>
            </a:r>
            <a:endParaRPr b="1">
              <a:solidFill>
                <a:schemeClr val="accent4"/>
              </a:solidFill>
              <a:latin typeface="Bebas Neue"/>
              <a:ea typeface="Bebas Neue"/>
              <a:cs typeface="Bebas Neue"/>
              <a:sym typeface="Bebas Neue"/>
            </a:endParaRPr>
          </a:p>
        </p:txBody>
      </p:sp>
      <p:sp>
        <p:nvSpPr>
          <p:cNvPr id="275" name="Google Shape;275;p44"/>
          <p:cNvSpPr txBox="1"/>
          <p:nvPr/>
        </p:nvSpPr>
        <p:spPr>
          <a:xfrm>
            <a:off x="502675" y="1317800"/>
            <a:ext cx="8854500" cy="13257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2800">
                <a:solidFill>
                  <a:schemeClr val="dk1"/>
                </a:solidFill>
                <a:latin typeface="Roboto"/>
                <a:ea typeface="Roboto"/>
                <a:cs typeface="Roboto"/>
                <a:sym typeface="Roboto"/>
              </a:rPr>
              <a:t>Where would you rate your confidence in applying a gender equality continuum?</a:t>
            </a:r>
            <a:endParaRPr sz="2800">
              <a:solidFill>
                <a:schemeClr val="dk1"/>
              </a:solidFill>
              <a:latin typeface="Roboto"/>
              <a:ea typeface="Roboto"/>
              <a:cs typeface="Roboto"/>
              <a:sym typeface="Roboto"/>
            </a:endParaRPr>
          </a:p>
        </p:txBody>
      </p:sp>
      <p:pic>
        <p:nvPicPr>
          <p:cNvPr id="276" name="Google Shape;276;p44"/>
          <p:cNvPicPr preferRelativeResize="0"/>
          <p:nvPr/>
        </p:nvPicPr>
        <p:blipFill>
          <a:blip r:embed="rId3">
            <a:alphaModFix/>
          </a:blip>
          <a:stretch>
            <a:fillRect/>
          </a:stretch>
        </p:blipFill>
        <p:spPr>
          <a:xfrm>
            <a:off x="10364450" y="207173"/>
            <a:ext cx="1716025" cy="1724277"/>
          </a:xfrm>
          <a:prstGeom prst="rect">
            <a:avLst/>
          </a:prstGeom>
          <a:noFill/>
          <a:ln>
            <a:noFill/>
          </a:ln>
        </p:spPr>
      </p:pic>
      <p:grpSp>
        <p:nvGrpSpPr>
          <p:cNvPr id="277" name="Google Shape;277;p44"/>
          <p:cNvGrpSpPr/>
          <p:nvPr/>
        </p:nvGrpSpPr>
        <p:grpSpPr>
          <a:xfrm>
            <a:off x="1383500" y="4076125"/>
            <a:ext cx="9160278" cy="15527"/>
            <a:chOff x="1383500" y="4076125"/>
            <a:chExt cx="9160278" cy="15527"/>
          </a:xfrm>
        </p:grpSpPr>
        <p:cxnSp>
          <p:nvCxnSpPr>
            <p:cNvPr id="278" name="Google Shape;278;p44"/>
            <p:cNvCxnSpPr/>
            <p:nvPr/>
          </p:nvCxnSpPr>
          <p:spPr>
            <a:xfrm>
              <a:off x="1383500" y="4076125"/>
              <a:ext cx="2454600" cy="0"/>
            </a:xfrm>
            <a:prstGeom prst="straightConnector1">
              <a:avLst/>
            </a:prstGeom>
            <a:noFill/>
            <a:ln w="38100" cap="flat" cmpd="sng">
              <a:solidFill>
                <a:schemeClr val="dk2"/>
              </a:solidFill>
              <a:prstDash val="solid"/>
              <a:round/>
              <a:headEnd type="oval" w="med" len="med"/>
              <a:tailEnd type="oval" w="med" len="med"/>
            </a:ln>
          </p:spPr>
        </p:cxnSp>
        <p:cxnSp>
          <p:nvCxnSpPr>
            <p:cNvPr id="279" name="Google Shape;279;p44"/>
            <p:cNvCxnSpPr/>
            <p:nvPr/>
          </p:nvCxnSpPr>
          <p:spPr>
            <a:xfrm>
              <a:off x="3674859" y="4076652"/>
              <a:ext cx="2294700" cy="15000"/>
            </a:xfrm>
            <a:prstGeom prst="straightConnector1">
              <a:avLst/>
            </a:prstGeom>
            <a:noFill/>
            <a:ln w="38100" cap="flat" cmpd="sng">
              <a:solidFill>
                <a:schemeClr val="dk2"/>
              </a:solidFill>
              <a:prstDash val="solid"/>
              <a:round/>
              <a:headEnd type="oval" w="med" len="med"/>
              <a:tailEnd type="oval" w="med" len="med"/>
            </a:ln>
          </p:spPr>
        </p:cxnSp>
        <p:cxnSp>
          <p:nvCxnSpPr>
            <p:cNvPr id="280" name="Google Shape;280;p44"/>
            <p:cNvCxnSpPr/>
            <p:nvPr/>
          </p:nvCxnSpPr>
          <p:spPr>
            <a:xfrm>
              <a:off x="5795997" y="4088058"/>
              <a:ext cx="2454600" cy="0"/>
            </a:xfrm>
            <a:prstGeom prst="straightConnector1">
              <a:avLst/>
            </a:prstGeom>
            <a:noFill/>
            <a:ln w="38100" cap="flat" cmpd="sng">
              <a:solidFill>
                <a:schemeClr val="dk2"/>
              </a:solidFill>
              <a:prstDash val="solid"/>
              <a:round/>
              <a:headEnd type="oval" w="med" len="med"/>
              <a:tailEnd type="oval" w="med" len="med"/>
            </a:ln>
          </p:spPr>
        </p:cxnSp>
        <p:cxnSp>
          <p:nvCxnSpPr>
            <p:cNvPr id="281" name="Google Shape;281;p44"/>
            <p:cNvCxnSpPr/>
            <p:nvPr/>
          </p:nvCxnSpPr>
          <p:spPr>
            <a:xfrm>
              <a:off x="8089178" y="4086258"/>
              <a:ext cx="2454600" cy="0"/>
            </a:xfrm>
            <a:prstGeom prst="straightConnector1">
              <a:avLst/>
            </a:prstGeom>
            <a:noFill/>
            <a:ln w="38100" cap="flat" cmpd="sng">
              <a:solidFill>
                <a:schemeClr val="dk2"/>
              </a:solidFill>
              <a:prstDash val="solid"/>
              <a:round/>
              <a:headEnd type="oval" w="med" len="med"/>
              <a:tailEnd type="oval" w="med" len="med"/>
            </a:ln>
          </p:spPr>
        </p:cxnSp>
      </p:grpSp>
      <p:sp>
        <p:nvSpPr>
          <p:cNvPr id="282" name="Google Shape;282;p44"/>
          <p:cNvSpPr txBox="1"/>
          <p:nvPr/>
        </p:nvSpPr>
        <p:spPr>
          <a:xfrm>
            <a:off x="238125" y="4541300"/>
            <a:ext cx="2659200" cy="80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What’s a gender equality continuum?</a:t>
            </a:r>
            <a:endParaRPr sz="2100">
              <a:solidFill>
                <a:schemeClr val="dk1"/>
              </a:solidFill>
              <a:latin typeface="Roboto"/>
              <a:ea typeface="Roboto"/>
              <a:cs typeface="Roboto"/>
              <a:sym typeface="Roboto"/>
            </a:endParaRPr>
          </a:p>
        </p:txBody>
      </p:sp>
      <p:sp>
        <p:nvSpPr>
          <p:cNvPr id="283" name="Google Shape;283;p44"/>
          <p:cNvSpPr txBox="1"/>
          <p:nvPr/>
        </p:nvSpPr>
        <p:spPr>
          <a:xfrm>
            <a:off x="9357175" y="4541300"/>
            <a:ext cx="2187900" cy="80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I could do it in my sleep!</a:t>
            </a:r>
            <a:endParaRPr sz="2100">
              <a:solidFill>
                <a:schemeClr val="dk1"/>
              </a:solidFill>
              <a:latin typeface="Roboto"/>
              <a:ea typeface="Roboto"/>
              <a:cs typeface="Roboto"/>
              <a:sym typeface="Roboto"/>
            </a:endParaRPr>
          </a:p>
        </p:txBody>
      </p:sp>
      <p:sp>
        <p:nvSpPr>
          <p:cNvPr id="284" name="Google Shape;284;p44"/>
          <p:cNvSpPr txBox="1"/>
          <p:nvPr/>
        </p:nvSpPr>
        <p:spPr>
          <a:xfrm>
            <a:off x="2417013" y="2651500"/>
            <a:ext cx="2659200" cy="80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I’ve seen one but I don’t understand it</a:t>
            </a:r>
            <a:endParaRPr sz="2100">
              <a:solidFill>
                <a:schemeClr val="dk1"/>
              </a:solidFill>
              <a:latin typeface="Roboto"/>
              <a:ea typeface="Roboto"/>
              <a:cs typeface="Roboto"/>
              <a:sym typeface="Roboto"/>
            </a:endParaRPr>
          </a:p>
        </p:txBody>
      </p:sp>
      <p:sp>
        <p:nvSpPr>
          <p:cNvPr id="285" name="Google Shape;285;p44"/>
          <p:cNvSpPr txBox="1"/>
          <p:nvPr/>
        </p:nvSpPr>
        <p:spPr>
          <a:xfrm>
            <a:off x="4634025" y="4541300"/>
            <a:ext cx="2659200" cy="80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I understand the gender equality continuum in principle, but I don’t know how to use it</a:t>
            </a:r>
            <a:endParaRPr sz="2100">
              <a:solidFill>
                <a:schemeClr val="dk1"/>
              </a:solidFill>
              <a:latin typeface="Roboto"/>
              <a:ea typeface="Roboto"/>
              <a:cs typeface="Roboto"/>
              <a:sym typeface="Roboto"/>
            </a:endParaRPr>
          </a:p>
        </p:txBody>
      </p:sp>
      <p:sp>
        <p:nvSpPr>
          <p:cNvPr id="286" name="Google Shape;286;p44"/>
          <p:cNvSpPr txBox="1"/>
          <p:nvPr/>
        </p:nvSpPr>
        <p:spPr>
          <a:xfrm>
            <a:off x="6532375" y="2431325"/>
            <a:ext cx="3530100" cy="80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I could apply a gender equality continuum, but I don’t feel very confident</a:t>
            </a:r>
            <a:endParaRPr sz="2100">
              <a:solidFill>
                <a:schemeClr val="dk1"/>
              </a:solidFill>
              <a:latin typeface="Roboto"/>
              <a:ea typeface="Roboto"/>
              <a:cs typeface="Roboto"/>
              <a:sym typeface="Roboto"/>
            </a:endParaRPr>
          </a:p>
        </p:txBody>
      </p:sp>
      <p:sp>
        <p:nvSpPr>
          <p:cNvPr id="287" name="Google Shape;287;p44"/>
          <p:cNvSpPr/>
          <p:nvPr/>
        </p:nvSpPr>
        <p:spPr>
          <a:xfrm>
            <a:off x="1060857" y="3727028"/>
            <a:ext cx="777600" cy="7137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3400" b="1" i="0" u="none" strike="noStrike" cap="none">
                <a:solidFill>
                  <a:srgbClr val="FFFFFF"/>
                </a:solidFill>
                <a:latin typeface="Bebas Neue"/>
                <a:ea typeface="Bebas Neue"/>
                <a:cs typeface="Bebas Neue"/>
                <a:sym typeface="Bebas Neue"/>
              </a:rPr>
              <a:t>1</a:t>
            </a:r>
            <a:endParaRPr sz="3400" b="1" i="0" u="none" strike="noStrike" cap="none">
              <a:solidFill>
                <a:srgbClr val="FFFFFF"/>
              </a:solidFill>
              <a:latin typeface="Bebas Neue"/>
              <a:ea typeface="Bebas Neue"/>
              <a:cs typeface="Bebas Neue"/>
              <a:sym typeface="Bebas Neue"/>
            </a:endParaRPr>
          </a:p>
        </p:txBody>
      </p:sp>
      <p:sp>
        <p:nvSpPr>
          <p:cNvPr id="288" name="Google Shape;288;p44"/>
          <p:cNvSpPr/>
          <p:nvPr/>
        </p:nvSpPr>
        <p:spPr>
          <a:xfrm>
            <a:off x="3376868" y="3727015"/>
            <a:ext cx="777600" cy="7137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3400" b="1" i="0" u="none" strike="noStrike" cap="none">
                <a:solidFill>
                  <a:srgbClr val="FFFFFF"/>
                </a:solidFill>
                <a:latin typeface="Bebas Neue"/>
                <a:ea typeface="Bebas Neue"/>
                <a:cs typeface="Bebas Neue"/>
                <a:sym typeface="Bebas Neue"/>
              </a:rPr>
              <a:t>2</a:t>
            </a:r>
            <a:endParaRPr sz="3400" b="1" i="0" u="none" strike="noStrike" cap="none">
              <a:solidFill>
                <a:srgbClr val="FFFFFF"/>
              </a:solidFill>
              <a:latin typeface="Bebas Neue"/>
              <a:ea typeface="Bebas Neue"/>
              <a:cs typeface="Bebas Neue"/>
              <a:sym typeface="Bebas Neue"/>
            </a:endParaRPr>
          </a:p>
        </p:txBody>
      </p:sp>
      <p:sp>
        <p:nvSpPr>
          <p:cNvPr id="289" name="Google Shape;289;p44"/>
          <p:cNvSpPr/>
          <p:nvPr/>
        </p:nvSpPr>
        <p:spPr>
          <a:xfrm>
            <a:off x="5457729" y="3727015"/>
            <a:ext cx="777600" cy="7137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3400" b="1" i="0" u="none" strike="noStrike" cap="none">
                <a:solidFill>
                  <a:srgbClr val="FFFFFF"/>
                </a:solidFill>
                <a:latin typeface="Bebas Neue"/>
                <a:ea typeface="Bebas Neue"/>
                <a:cs typeface="Bebas Neue"/>
                <a:sym typeface="Bebas Neue"/>
              </a:rPr>
              <a:t>3</a:t>
            </a:r>
            <a:endParaRPr sz="3400" b="1" i="0" u="none" strike="noStrike" cap="none">
              <a:solidFill>
                <a:srgbClr val="FFFFFF"/>
              </a:solidFill>
              <a:latin typeface="Bebas Neue"/>
              <a:ea typeface="Bebas Neue"/>
              <a:cs typeface="Bebas Neue"/>
              <a:sym typeface="Bebas Neue"/>
            </a:endParaRPr>
          </a:p>
        </p:txBody>
      </p:sp>
      <p:sp>
        <p:nvSpPr>
          <p:cNvPr id="290" name="Google Shape;290;p44"/>
          <p:cNvSpPr/>
          <p:nvPr/>
        </p:nvSpPr>
        <p:spPr>
          <a:xfrm>
            <a:off x="7772765" y="3727015"/>
            <a:ext cx="777600" cy="7137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3400" b="1">
                <a:solidFill>
                  <a:srgbClr val="FFFFFF"/>
                </a:solidFill>
                <a:latin typeface="Bebas Neue"/>
                <a:ea typeface="Bebas Neue"/>
                <a:cs typeface="Bebas Neue"/>
                <a:sym typeface="Bebas Neue"/>
              </a:rPr>
              <a:t>4</a:t>
            </a:r>
            <a:endParaRPr sz="3400" b="1" i="0" u="none" strike="noStrike" cap="none">
              <a:solidFill>
                <a:srgbClr val="FFFFFF"/>
              </a:solidFill>
              <a:latin typeface="Bebas Neue"/>
              <a:ea typeface="Bebas Neue"/>
              <a:cs typeface="Bebas Neue"/>
              <a:sym typeface="Bebas Neue"/>
            </a:endParaRPr>
          </a:p>
        </p:txBody>
      </p:sp>
      <p:sp>
        <p:nvSpPr>
          <p:cNvPr id="291" name="Google Shape;291;p44"/>
          <p:cNvSpPr/>
          <p:nvPr/>
        </p:nvSpPr>
        <p:spPr>
          <a:xfrm>
            <a:off x="10062326" y="3727028"/>
            <a:ext cx="777600" cy="7137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3400" b="1">
                <a:solidFill>
                  <a:srgbClr val="FFFFFF"/>
                </a:solidFill>
                <a:latin typeface="Bebas Neue"/>
                <a:ea typeface="Bebas Neue"/>
                <a:cs typeface="Bebas Neue"/>
                <a:sym typeface="Bebas Neue"/>
              </a:rPr>
              <a:t>5</a:t>
            </a:r>
            <a:endParaRPr sz="3400" b="1" i="0" u="none" strike="noStrike" cap="none">
              <a:solidFill>
                <a:srgbClr val="FFFFFF"/>
              </a:solidFill>
              <a:latin typeface="Bebas Neue"/>
              <a:ea typeface="Bebas Neue"/>
              <a:cs typeface="Bebas Neue"/>
              <a:sym typeface="Bebas Neue"/>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5"/>
          <p:cNvSpPr txBox="1">
            <a:spLocks noGrp="1"/>
          </p:cNvSpPr>
          <p:nvPr>
            <p:ph type="title"/>
          </p:nvPr>
        </p:nvSpPr>
        <p:spPr>
          <a:xfrm>
            <a:off x="1718675" y="2164175"/>
            <a:ext cx="6147000" cy="2669100"/>
          </a:xfrm>
          <a:prstGeom prst="rect">
            <a:avLst/>
          </a:prstGeom>
          <a:noFill/>
          <a:ln>
            <a:noFill/>
          </a:ln>
        </p:spPr>
        <p:txBody>
          <a:bodyPr spcFirstLastPara="1" wrap="square" lIns="91425" tIns="45700" rIns="91425" bIns="45700" anchor="ctr" anchorCtr="0">
            <a:noAutofit/>
          </a:bodyPr>
          <a:lstStyle/>
          <a:p>
            <a:pPr marL="457200" lvl="0" indent="-609600" algn="ctr" rtl="0">
              <a:lnSpc>
                <a:spcPct val="90000"/>
              </a:lnSpc>
              <a:spcBef>
                <a:spcPts val="0"/>
              </a:spcBef>
              <a:spcAft>
                <a:spcPts val="0"/>
              </a:spcAft>
              <a:buSzPts val="6000"/>
              <a:buFont typeface="Bebas Neue"/>
              <a:buAutoNum type="arabicPeriod"/>
            </a:pPr>
            <a:r>
              <a:rPr lang="en-US" sz="6000" b="1">
                <a:latin typeface="Bebas Neue"/>
                <a:ea typeface="Bebas Neue"/>
                <a:cs typeface="Bebas Neue"/>
                <a:sym typeface="Bebas Neue"/>
              </a:rPr>
              <a:t>Overview of the continuum</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46"/>
          <p:cNvSpPr txBox="1">
            <a:spLocks noGrp="1"/>
          </p:cNvSpPr>
          <p:nvPr>
            <p:ph type="title"/>
          </p:nvPr>
        </p:nvSpPr>
        <p:spPr>
          <a:xfrm>
            <a:off x="415600" y="440967"/>
            <a:ext cx="113607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solidFill>
                  <a:srgbClr val="ED2891"/>
                </a:solidFill>
                <a:latin typeface="Bebas Neue"/>
                <a:ea typeface="Bebas Neue"/>
                <a:cs typeface="Bebas Neue"/>
                <a:sym typeface="Bebas Neue"/>
              </a:rPr>
              <a:t>What is a gender equality continuum?</a:t>
            </a:r>
            <a:endParaRPr sz="4400">
              <a:solidFill>
                <a:srgbClr val="ED2891"/>
              </a:solidFill>
              <a:latin typeface="Bebas Neue"/>
              <a:ea typeface="Bebas Neue"/>
              <a:cs typeface="Bebas Neue"/>
              <a:sym typeface="Bebas Neue"/>
            </a:endParaRPr>
          </a:p>
        </p:txBody>
      </p:sp>
      <p:sp>
        <p:nvSpPr>
          <p:cNvPr id="303" name="Google Shape;303;p46"/>
          <p:cNvSpPr txBox="1">
            <a:spLocks noGrp="1"/>
          </p:cNvSpPr>
          <p:nvPr>
            <p:ph type="body" idx="1"/>
          </p:nvPr>
        </p:nvSpPr>
        <p:spPr>
          <a:xfrm>
            <a:off x="848625" y="1356275"/>
            <a:ext cx="10524600" cy="13890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Clr>
                <a:schemeClr val="dk1"/>
              </a:buClr>
              <a:buSzPts val="1100"/>
              <a:buFont typeface="Arial"/>
              <a:buNone/>
            </a:pPr>
            <a:r>
              <a:rPr lang="en-US" sz="2100">
                <a:latin typeface="Roboto"/>
                <a:ea typeface="Roboto"/>
                <a:cs typeface="Roboto"/>
                <a:sym typeface="Roboto"/>
              </a:rPr>
              <a:t>A tool to assess gender integration in programs</a:t>
            </a:r>
            <a:endParaRPr sz="2100">
              <a:latin typeface="Roboto"/>
              <a:ea typeface="Roboto"/>
              <a:cs typeface="Roboto"/>
              <a:sym typeface="Roboto"/>
            </a:endParaRPr>
          </a:p>
          <a:p>
            <a:pPr marL="0" lvl="0" indent="0" algn="l" rtl="0">
              <a:spcBef>
                <a:spcPts val="1000"/>
              </a:spcBef>
              <a:spcAft>
                <a:spcPts val="0"/>
              </a:spcAft>
              <a:buClr>
                <a:schemeClr val="dk1"/>
              </a:buClr>
              <a:buSzPts val="1100"/>
              <a:buFont typeface="Arial"/>
              <a:buNone/>
            </a:pPr>
            <a:r>
              <a:rPr lang="en-US" sz="2100">
                <a:latin typeface="Roboto"/>
                <a:ea typeface="Roboto"/>
                <a:cs typeface="Roboto"/>
                <a:sym typeface="Roboto"/>
              </a:rPr>
              <a:t>Used to evaluate a program's potential to contribute to gender equality</a:t>
            </a:r>
            <a:endParaRPr sz="2100">
              <a:latin typeface="Roboto"/>
              <a:ea typeface="Roboto"/>
              <a:cs typeface="Roboto"/>
              <a:sym typeface="Roboto"/>
            </a:endParaRPr>
          </a:p>
          <a:p>
            <a:pPr marL="0" lvl="0" indent="0" algn="l" rtl="0">
              <a:spcBef>
                <a:spcPts val="1000"/>
              </a:spcBef>
              <a:spcAft>
                <a:spcPts val="0"/>
              </a:spcAft>
              <a:buClr>
                <a:schemeClr val="dk1"/>
              </a:buClr>
              <a:buSzPts val="1100"/>
              <a:buFont typeface="Arial"/>
              <a:buNone/>
            </a:pPr>
            <a:r>
              <a:rPr lang="en-US" sz="2100">
                <a:latin typeface="Roboto"/>
                <a:ea typeface="Roboto"/>
                <a:cs typeface="Roboto"/>
                <a:sym typeface="Roboto"/>
              </a:rPr>
              <a:t>Moves from gender negative to gender transformative outcomes</a:t>
            </a:r>
            <a:endParaRPr sz="2100">
              <a:latin typeface="Roboto"/>
              <a:ea typeface="Roboto"/>
              <a:cs typeface="Roboto"/>
              <a:sym typeface="Roboto"/>
            </a:endParaRPr>
          </a:p>
          <a:p>
            <a:pPr marL="0" lvl="0" indent="0" algn="l" rtl="0">
              <a:spcBef>
                <a:spcPts val="1000"/>
              </a:spcBef>
              <a:spcAft>
                <a:spcPts val="0"/>
              </a:spcAft>
              <a:buNone/>
            </a:pPr>
            <a:endParaRPr sz="2100">
              <a:latin typeface="Roboto"/>
              <a:ea typeface="Roboto"/>
              <a:cs typeface="Roboto"/>
              <a:sym typeface="Roboto"/>
            </a:endParaRPr>
          </a:p>
        </p:txBody>
      </p:sp>
      <p:sp>
        <p:nvSpPr>
          <p:cNvPr id="304" name="Google Shape;304;p46"/>
          <p:cNvSpPr/>
          <p:nvPr/>
        </p:nvSpPr>
        <p:spPr>
          <a:xfrm>
            <a:off x="491800" y="1577600"/>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05" name="Google Shape;305;p46"/>
          <p:cNvSpPr/>
          <p:nvPr/>
        </p:nvSpPr>
        <p:spPr>
          <a:xfrm>
            <a:off x="491800" y="1990195"/>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06" name="Google Shape;306;p46"/>
          <p:cNvSpPr/>
          <p:nvPr/>
        </p:nvSpPr>
        <p:spPr>
          <a:xfrm>
            <a:off x="491800" y="2396751"/>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07" name="Google Shape;307;p46"/>
          <p:cNvSpPr/>
          <p:nvPr/>
        </p:nvSpPr>
        <p:spPr>
          <a:xfrm>
            <a:off x="8629175" y="2986725"/>
            <a:ext cx="3375600" cy="696600"/>
          </a:xfrm>
          <a:prstGeom prst="chevron">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transformative</a:t>
            </a:r>
            <a:endParaRPr sz="2500" b="1">
              <a:solidFill>
                <a:srgbClr val="FFFFFF"/>
              </a:solidFill>
              <a:latin typeface="Bebas Neue"/>
              <a:ea typeface="Bebas Neue"/>
              <a:cs typeface="Bebas Neue"/>
              <a:sym typeface="Bebas Neue"/>
            </a:endParaRPr>
          </a:p>
        </p:txBody>
      </p:sp>
      <p:sp>
        <p:nvSpPr>
          <p:cNvPr id="308" name="Google Shape;308;p46"/>
          <p:cNvSpPr/>
          <p:nvPr/>
        </p:nvSpPr>
        <p:spPr>
          <a:xfrm>
            <a:off x="348075" y="2986725"/>
            <a:ext cx="2863200" cy="696600"/>
          </a:xfrm>
          <a:prstGeom prst="homePlate">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Negative</a:t>
            </a:r>
            <a:endParaRPr sz="2500" b="1">
              <a:solidFill>
                <a:srgbClr val="FFFFFF"/>
              </a:solidFill>
              <a:latin typeface="Bebas Neue"/>
              <a:ea typeface="Bebas Neue"/>
              <a:cs typeface="Bebas Neue"/>
              <a:sym typeface="Bebas Neue"/>
            </a:endParaRPr>
          </a:p>
        </p:txBody>
      </p:sp>
      <p:sp>
        <p:nvSpPr>
          <p:cNvPr id="309" name="Google Shape;309;p46"/>
          <p:cNvSpPr/>
          <p:nvPr/>
        </p:nvSpPr>
        <p:spPr>
          <a:xfrm>
            <a:off x="5798282" y="2986725"/>
            <a:ext cx="3057600" cy="696600"/>
          </a:xfrm>
          <a:prstGeom prst="chevron">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Sensitive </a:t>
            </a:r>
            <a:endParaRPr sz="2500" b="1">
              <a:solidFill>
                <a:srgbClr val="FFFFFF"/>
              </a:solidFill>
              <a:latin typeface="Bebas Neue"/>
              <a:ea typeface="Bebas Neue"/>
              <a:cs typeface="Bebas Neue"/>
              <a:sym typeface="Bebas Neue"/>
            </a:endParaRPr>
          </a:p>
        </p:txBody>
      </p:sp>
      <p:sp>
        <p:nvSpPr>
          <p:cNvPr id="310" name="Google Shape;310;p46"/>
          <p:cNvSpPr/>
          <p:nvPr/>
        </p:nvSpPr>
        <p:spPr>
          <a:xfrm>
            <a:off x="354650" y="3802350"/>
            <a:ext cx="2492700" cy="1815000"/>
          </a:xfrm>
          <a:prstGeom prst="rect">
            <a:avLst/>
          </a:prstGeom>
          <a:solidFill>
            <a:schemeClr val="accent5"/>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Reinforces gender inequalities </a:t>
            </a:r>
            <a:endParaRPr sz="1600">
              <a:solidFill>
                <a:srgbClr val="FFFFFF"/>
              </a:solidFill>
              <a:latin typeface="Roboto"/>
              <a:ea typeface="Roboto"/>
              <a:cs typeface="Roboto"/>
              <a:sym typeface="Roboto"/>
            </a:endParaRPr>
          </a:p>
        </p:txBody>
      </p:sp>
      <p:sp>
        <p:nvSpPr>
          <p:cNvPr id="311" name="Google Shape;311;p46"/>
          <p:cNvSpPr/>
          <p:nvPr/>
        </p:nvSpPr>
        <p:spPr>
          <a:xfrm>
            <a:off x="5814675" y="3802350"/>
            <a:ext cx="2666700" cy="1815000"/>
          </a:xfrm>
          <a:prstGeom prst="rect">
            <a:avLst/>
          </a:prstGeom>
          <a:solidFill>
            <a:schemeClr val="accent4"/>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Carefully considers gender issues, working within existing norms</a:t>
            </a:r>
            <a:endParaRPr sz="1600">
              <a:solidFill>
                <a:srgbClr val="FFFFFF"/>
              </a:solidFill>
              <a:latin typeface="Roboto"/>
              <a:ea typeface="Roboto"/>
              <a:cs typeface="Roboto"/>
              <a:sym typeface="Roboto"/>
            </a:endParaRPr>
          </a:p>
        </p:txBody>
      </p:sp>
      <p:sp>
        <p:nvSpPr>
          <p:cNvPr id="312" name="Google Shape;312;p46"/>
          <p:cNvSpPr/>
          <p:nvPr/>
        </p:nvSpPr>
        <p:spPr>
          <a:xfrm>
            <a:off x="8629175" y="3802350"/>
            <a:ext cx="3090900" cy="1815000"/>
          </a:xfrm>
          <a:prstGeom prst="rect">
            <a:avLst/>
          </a:prstGeom>
          <a:solidFill>
            <a:schemeClr val="accent3"/>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Challenges power dynamics and structures that maintain gender inequalities</a:t>
            </a:r>
            <a:endParaRPr sz="1600">
              <a:solidFill>
                <a:srgbClr val="FFFFFF"/>
              </a:solidFill>
              <a:latin typeface="Roboto"/>
              <a:ea typeface="Roboto"/>
              <a:cs typeface="Roboto"/>
              <a:sym typeface="Roboto"/>
            </a:endParaRPr>
          </a:p>
        </p:txBody>
      </p:sp>
      <p:sp>
        <p:nvSpPr>
          <p:cNvPr id="313" name="Google Shape;313;p46"/>
          <p:cNvSpPr/>
          <p:nvPr/>
        </p:nvSpPr>
        <p:spPr>
          <a:xfrm>
            <a:off x="2978880" y="2986725"/>
            <a:ext cx="3057600" cy="696600"/>
          </a:xfrm>
          <a:prstGeom prst="chevron">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Neutral </a:t>
            </a:r>
            <a:endParaRPr sz="2500" b="1">
              <a:solidFill>
                <a:srgbClr val="FFFFFF"/>
              </a:solidFill>
              <a:latin typeface="Bebas Neue"/>
              <a:ea typeface="Bebas Neue"/>
              <a:cs typeface="Bebas Neue"/>
              <a:sym typeface="Bebas Neue"/>
            </a:endParaRPr>
          </a:p>
        </p:txBody>
      </p:sp>
      <p:sp>
        <p:nvSpPr>
          <p:cNvPr id="314" name="Google Shape;314;p46"/>
          <p:cNvSpPr/>
          <p:nvPr/>
        </p:nvSpPr>
        <p:spPr>
          <a:xfrm>
            <a:off x="2978875" y="3802350"/>
            <a:ext cx="2688000" cy="1815000"/>
          </a:xfrm>
          <a:prstGeom prst="rect">
            <a:avLst/>
          </a:prstGeom>
          <a:solidFill>
            <a:schemeClr val="accent2"/>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Maintains the status quo</a:t>
            </a:r>
            <a:endParaRPr sz="1600">
              <a:solidFill>
                <a:srgbClr val="FFFFFF"/>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47"/>
          <p:cNvSpPr txBox="1">
            <a:spLocks noGrp="1"/>
          </p:cNvSpPr>
          <p:nvPr>
            <p:ph type="title"/>
          </p:nvPr>
        </p:nvSpPr>
        <p:spPr>
          <a:xfrm>
            <a:off x="415600" y="440967"/>
            <a:ext cx="113607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solidFill>
                  <a:srgbClr val="ED2891"/>
                </a:solidFill>
                <a:latin typeface="Bebas Neue"/>
                <a:ea typeface="Bebas Neue"/>
                <a:cs typeface="Bebas Neue"/>
                <a:sym typeface="Bebas Neue"/>
              </a:rPr>
              <a:t>Where do These examples belong?</a:t>
            </a:r>
            <a:endParaRPr sz="4400">
              <a:solidFill>
                <a:srgbClr val="ED2891"/>
              </a:solidFill>
              <a:latin typeface="Bebas Neue"/>
              <a:ea typeface="Bebas Neue"/>
              <a:cs typeface="Bebas Neue"/>
              <a:sym typeface="Bebas Neue"/>
            </a:endParaRPr>
          </a:p>
        </p:txBody>
      </p:sp>
      <p:sp>
        <p:nvSpPr>
          <p:cNvPr id="320" name="Google Shape;320;p47"/>
          <p:cNvSpPr/>
          <p:nvPr/>
        </p:nvSpPr>
        <p:spPr>
          <a:xfrm>
            <a:off x="8629175" y="4053525"/>
            <a:ext cx="3375600" cy="696600"/>
          </a:xfrm>
          <a:prstGeom prst="chevron">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transformative</a:t>
            </a:r>
            <a:endParaRPr sz="2500" b="1">
              <a:solidFill>
                <a:srgbClr val="FFFFFF"/>
              </a:solidFill>
              <a:latin typeface="Bebas Neue"/>
              <a:ea typeface="Bebas Neue"/>
              <a:cs typeface="Bebas Neue"/>
              <a:sym typeface="Bebas Neue"/>
            </a:endParaRPr>
          </a:p>
        </p:txBody>
      </p:sp>
      <p:sp>
        <p:nvSpPr>
          <p:cNvPr id="321" name="Google Shape;321;p47"/>
          <p:cNvSpPr/>
          <p:nvPr/>
        </p:nvSpPr>
        <p:spPr>
          <a:xfrm>
            <a:off x="348075" y="4053525"/>
            <a:ext cx="2863200" cy="696600"/>
          </a:xfrm>
          <a:prstGeom prst="homePlate">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Negative</a:t>
            </a:r>
            <a:endParaRPr sz="2500" b="1">
              <a:solidFill>
                <a:srgbClr val="FFFFFF"/>
              </a:solidFill>
              <a:latin typeface="Bebas Neue"/>
              <a:ea typeface="Bebas Neue"/>
              <a:cs typeface="Bebas Neue"/>
              <a:sym typeface="Bebas Neue"/>
            </a:endParaRPr>
          </a:p>
        </p:txBody>
      </p:sp>
      <p:sp>
        <p:nvSpPr>
          <p:cNvPr id="322" name="Google Shape;322;p47"/>
          <p:cNvSpPr/>
          <p:nvPr/>
        </p:nvSpPr>
        <p:spPr>
          <a:xfrm>
            <a:off x="5798282" y="4053525"/>
            <a:ext cx="3057600" cy="696600"/>
          </a:xfrm>
          <a:prstGeom prst="chevron">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Sensitive </a:t>
            </a:r>
            <a:endParaRPr sz="2500" b="1">
              <a:solidFill>
                <a:srgbClr val="FFFFFF"/>
              </a:solidFill>
              <a:latin typeface="Bebas Neue"/>
              <a:ea typeface="Bebas Neue"/>
              <a:cs typeface="Bebas Neue"/>
              <a:sym typeface="Bebas Neue"/>
            </a:endParaRPr>
          </a:p>
        </p:txBody>
      </p:sp>
      <p:sp>
        <p:nvSpPr>
          <p:cNvPr id="323" name="Google Shape;323;p47"/>
          <p:cNvSpPr/>
          <p:nvPr/>
        </p:nvSpPr>
        <p:spPr>
          <a:xfrm>
            <a:off x="354650" y="4869150"/>
            <a:ext cx="2492700" cy="1815000"/>
          </a:xfrm>
          <a:prstGeom prst="rect">
            <a:avLst/>
          </a:prstGeom>
          <a:solidFill>
            <a:schemeClr val="accent5"/>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Reinforces gender inequalities </a:t>
            </a:r>
            <a:endParaRPr sz="1600">
              <a:solidFill>
                <a:srgbClr val="FFFFFF"/>
              </a:solidFill>
              <a:latin typeface="Roboto"/>
              <a:ea typeface="Roboto"/>
              <a:cs typeface="Roboto"/>
              <a:sym typeface="Roboto"/>
            </a:endParaRPr>
          </a:p>
        </p:txBody>
      </p:sp>
      <p:sp>
        <p:nvSpPr>
          <p:cNvPr id="324" name="Google Shape;324;p47"/>
          <p:cNvSpPr/>
          <p:nvPr/>
        </p:nvSpPr>
        <p:spPr>
          <a:xfrm>
            <a:off x="5814675" y="4869150"/>
            <a:ext cx="2666700" cy="1815000"/>
          </a:xfrm>
          <a:prstGeom prst="rect">
            <a:avLst/>
          </a:prstGeom>
          <a:solidFill>
            <a:schemeClr val="accent4"/>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Carefully considers gender issues, working within existing norms</a:t>
            </a:r>
            <a:endParaRPr sz="1600">
              <a:solidFill>
                <a:srgbClr val="FFFFFF"/>
              </a:solidFill>
              <a:latin typeface="Roboto"/>
              <a:ea typeface="Roboto"/>
              <a:cs typeface="Roboto"/>
              <a:sym typeface="Roboto"/>
            </a:endParaRPr>
          </a:p>
        </p:txBody>
      </p:sp>
      <p:sp>
        <p:nvSpPr>
          <p:cNvPr id="325" name="Google Shape;325;p47"/>
          <p:cNvSpPr/>
          <p:nvPr/>
        </p:nvSpPr>
        <p:spPr>
          <a:xfrm>
            <a:off x="8629175" y="4869150"/>
            <a:ext cx="3090900" cy="1815000"/>
          </a:xfrm>
          <a:prstGeom prst="rect">
            <a:avLst/>
          </a:prstGeom>
          <a:solidFill>
            <a:schemeClr val="accent3"/>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Challenges power dynamics and structures that maintain gender inequalities</a:t>
            </a:r>
            <a:endParaRPr sz="1600">
              <a:solidFill>
                <a:srgbClr val="FFFFFF"/>
              </a:solidFill>
              <a:latin typeface="Roboto"/>
              <a:ea typeface="Roboto"/>
              <a:cs typeface="Roboto"/>
              <a:sym typeface="Roboto"/>
            </a:endParaRPr>
          </a:p>
        </p:txBody>
      </p:sp>
      <p:sp>
        <p:nvSpPr>
          <p:cNvPr id="326" name="Google Shape;326;p47"/>
          <p:cNvSpPr/>
          <p:nvPr/>
        </p:nvSpPr>
        <p:spPr>
          <a:xfrm>
            <a:off x="2978880" y="4053525"/>
            <a:ext cx="3057600" cy="696600"/>
          </a:xfrm>
          <a:prstGeom prst="chevron">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Neutral </a:t>
            </a:r>
            <a:endParaRPr sz="2500" b="1">
              <a:solidFill>
                <a:srgbClr val="FFFFFF"/>
              </a:solidFill>
              <a:latin typeface="Bebas Neue"/>
              <a:ea typeface="Bebas Neue"/>
              <a:cs typeface="Bebas Neue"/>
              <a:sym typeface="Bebas Neue"/>
            </a:endParaRPr>
          </a:p>
        </p:txBody>
      </p:sp>
      <p:sp>
        <p:nvSpPr>
          <p:cNvPr id="327" name="Google Shape;327;p47"/>
          <p:cNvSpPr/>
          <p:nvPr/>
        </p:nvSpPr>
        <p:spPr>
          <a:xfrm>
            <a:off x="2978875" y="4869150"/>
            <a:ext cx="2688000" cy="1815000"/>
          </a:xfrm>
          <a:prstGeom prst="rect">
            <a:avLst/>
          </a:prstGeom>
          <a:solidFill>
            <a:schemeClr val="accent2"/>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Maintains the status quo</a:t>
            </a:r>
            <a:endParaRPr sz="1600">
              <a:solidFill>
                <a:srgbClr val="FFFFFF"/>
              </a:solidFill>
              <a:latin typeface="Roboto"/>
              <a:ea typeface="Roboto"/>
              <a:cs typeface="Roboto"/>
              <a:sym typeface="Roboto"/>
            </a:endParaRPr>
          </a:p>
        </p:txBody>
      </p:sp>
      <p:sp>
        <p:nvSpPr>
          <p:cNvPr id="328" name="Google Shape;328;p47"/>
          <p:cNvSpPr/>
          <p:nvPr/>
        </p:nvSpPr>
        <p:spPr>
          <a:xfrm>
            <a:off x="768500" y="1333647"/>
            <a:ext cx="3612300" cy="1197600"/>
          </a:xfrm>
          <a:prstGeom prst="roundRect">
            <a:avLst>
              <a:gd name="adj" fmla="val 16667"/>
            </a:avLst>
          </a:prstGeom>
          <a:solidFill>
            <a:schemeClr val="lt2"/>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Roboto"/>
                <a:ea typeface="Roboto"/>
                <a:cs typeface="Roboto"/>
                <a:sym typeface="Roboto"/>
              </a:rPr>
              <a:t>An extracurricular workshop on STEM skills is held Monday - Friday between 7 AM and 10 AM at the local community centre. </a:t>
            </a:r>
            <a:endParaRPr>
              <a:latin typeface="Roboto"/>
              <a:ea typeface="Roboto"/>
              <a:cs typeface="Roboto"/>
              <a:sym typeface="Roboto"/>
            </a:endParaRPr>
          </a:p>
        </p:txBody>
      </p:sp>
      <p:sp>
        <p:nvSpPr>
          <p:cNvPr id="329" name="Google Shape;329;p47"/>
          <p:cNvSpPr/>
          <p:nvPr/>
        </p:nvSpPr>
        <p:spPr>
          <a:xfrm>
            <a:off x="8198875" y="2698700"/>
            <a:ext cx="3856200" cy="1197600"/>
          </a:xfrm>
          <a:prstGeom prst="roundRect">
            <a:avLst>
              <a:gd name="adj" fmla="val 16667"/>
            </a:avLst>
          </a:prstGeom>
          <a:solidFill>
            <a:schemeClr val="lt2"/>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Roboto"/>
                <a:ea typeface="Roboto"/>
                <a:cs typeface="Roboto"/>
                <a:sym typeface="Roboto"/>
              </a:rPr>
              <a:t>A community awareness campaign encourages fathers to educate their daughters, arguing that an educated daughter will be a more obedient and helpful wife, thereby upholding the family's honor.</a:t>
            </a:r>
            <a:endParaRPr>
              <a:latin typeface="Roboto"/>
              <a:ea typeface="Roboto"/>
              <a:cs typeface="Roboto"/>
              <a:sym typeface="Roboto"/>
            </a:endParaRPr>
          </a:p>
        </p:txBody>
      </p:sp>
      <p:sp>
        <p:nvSpPr>
          <p:cNvPr id="330" name="Google Shape;330;p47"/>
          <p:cNvSpPr/>
          <p:nvPr/>
        </p:nvSpPr>
        <p:spPr>
          <a:xfrm>
            <a:off x="5437375" y="1328325"/>
            <a:ext cx="4256400" cy="1197600"/>
          </a:xfrm>
          <a:prstGeom prst="roundRect">
            <a:avLst>
              <a:gd name="adj" fmla="val 16667"/>
            </a:avLst>
          </a:prstGeom>
          <a:solidFill>
            <a:schemeClr val="lt2"/>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a:solidFill>
                  <a:schemeClr val="dk1"/>
                </a:solidFill>
                <a:latin typeface="Roboto"/>
                <a:ea typeface="Roboto"/>
                <a:cs typeface="Roboto"/>
                <a:sym typeface="Roboto"/>
              </a:rPr>
              <a:t>Education sessions on different contraception methods for both men and women. Sessions facilitate conversations among couples on joint decision-making around child spacing.</a:t>
            </a:r>
            <a:endParaRPr>
              <a:solidFill>
                <a:schemeClr val="dk1"/>
              </a:solidFill>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p:txBody>
      </p:sp>
      <p:sp>
        <p:nvSpPr>
          <p:cNvPr id="331" name="Google Shape;331;p47"/>
          <p:cNvSpPr/>
          <p:nvPr/>
        </p:nvSpPr>
        <p:spPr>
          <a:xfrm>
            <a:off x="2068709" y="2698700"/>
            <a:ext cx="3612300" cy="1197600"/>
          </a:xfrm>
          <a:prstGeom prst="roundRect">
            <a:avLst>
              <a:gd name="adj" fmla="val 16667"/>
            </a:avLst>
          </a:prstGeom>
          <a:solidFill>
            <a:schemeClr val="lt2"/>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Roboto"/>
                <a:ea typeface="Roboto"/>
                <a:cs typeface="Roboto"/>
                <a:sym typeface="Roboto"/>
              </a:rPr>
              <a:t>A financial literacy program for women holds its classes in women-only groups within their own local villages to create a safe learning space and reduce travel burdens and costs.</a:t>
            </a:r>
            <a:endParaRPr>
              <a:latin typeface="Roboto"/>
              <a:ea typeface="Roboto"/>
              <a:cs typeface="Roboto"/>
              <a:sym typeface="Roboto"/>
            </a:endParaRPr>
          </a:p>
        </p:txBody>
      </p:sp>
      <p:sp>
        <p:nvSpPr>
          <p:cNvPr id="332" name="Google Shape;332;p47"/>
          <p:cNvSpPr txBox="1"/>
          <p:nvPr/>
        </p:nvSpPr>
        <p:spPr>
          <a:xfrm>
            <a:off x="348075" y="1596425"/>
            <a:ext cx="525300" cy="7635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90000"/>
              </a:lnSpc>
              <a:spcBef>
                <a:spcPts val="0"/>
              </a:spcBef>
              <a:spcAft>
                <a:spcPts val="0"/>
              </a:spcAft>
              <a:buNone/>
            </a:pPr>
            <a:r>
              <a:rPr lang="en-US" sz="4400">
                <a:solidFill>
                  <a:schemeClr val="accent4"/>
                </a:solidFill>
                <a:latin typeface="Bebas Neue"/>
                <a:ea typeface="Bebas Neue"/>
                <a:cs typeface="Bebas Neue"/>
                <a:sym typeface="Bebas Neue"/>
              </a:rPr>
              <a:t>A</a:t>
            </a:r>
            <a:endParaRPr/>
          </a:p>
        </p:txBody>
      </p:sp>
      <p:sp>
        <p:nvSpPr>
          <p:cNvPr id="333" name="Google Shape;333;p47"/>
          <p:cNvSpPr txBox="1"/>
          <p:nvPr/>
        </p:nvSpPr>
        <p:spPr>
          <a:xfrm>
            <a:off x="1620425" y="2879213"/>
            <a:ext cx="525300" cy="7635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90000"/>
              </a:lnSpc>
              <a:spcBef>
                <a:spcPts val="0"/>
              </a:spcBef>
              <a:spcAft>
                <a:spcPts val="0"/>
              </a:spcAft>
              <a:buNone/>
            </a:pPr>
            <a:r>
              <a:rPr lang="en-US" sz="4400">
                <a:solidFill>
                  <a:schemeClr val="accent4"/>
                </a:solidFill>
                <a:latin typeface="Bebas Neue"/>
                <a:ea typeface="Bebas Neue"/>
                <a:cs typeface="Bebas Neue"/>
                <a:sym typeface="Bebas Neue"/>
              </a:rPr>
              <a:t>B</a:t>
            </a:r>
            <a:endParaRPr/>
          </a:p>
        </p:txBody>
      </p:sp>
      <p:sp>
        <p:nvSpPr>
          <p:cNvPr id="334" name="Google Shape;334;p47"/>
          <p:cNvSpPr txBox="1"/>
          <p:nvPr/>
        </p:nvSpPr>
        <p:spPr>
          <a:xfrm>
            <a:off x="5050425" y="1596413"/>
            <a:ext cx="525300" cy="7635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90000"/>
              </a:lnSpc>
              <a:spcBef>
                <a:spcPts val="0"/>
              </a:spcBef>
              <a:spcAft>
                <a:spcPts val="0"/>
              </a:spcAft>
              <a:buNone/>
            </a:pPr>
            <a:r>
              <a:rPr lang="en-US" sz="4400">
                <a:solidFill>
                  <a:schemeClr val="accent4"/>
                </a:solidFill>
                <a:latin typeface="Bebas Neue"/>
                <a:ea typeface="Bebas Neue"/>
                <a:cs typeface="Bebas Neue"/>
                <a:sym typeface="Bebas Neue"/>
              </a:rPr>
              <a:t>C</a:t>
            </a:r>
            <a:endParaRPr/>
          </a:p>
        </p:txBody>
      </p:sp>
      <p:sp>
        <p:nvSpPr>
          <p:cNvPr id="335" name="Google Shape;335;p47"/>
          <p:cNvSpPr txBox="1"/>
          <p:nvPr/>
        </p:nvSpPr>
        <p:spPr>
          <a:xfrm>
            <a:off x="7786350" y="2952913"/>
            <a:ext cx="525300" cy="7635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90000"/>
              </a:lnSpc>
              <a:spcBef>
                <a:spcPts val="0"/>
              </a:spcBef>
              <a:spcAft>
                <a:spcPts val="0"/>
              </a:spcAft>
              <a:buNone/>
            </a:pPr>
            <a:r>
              <a:rPr lang="en-US" sz="4400">
                <a:solidFill>
                  <a:schemeClr val="accent4"/>
                </a:solidFill>
                <a:latin typeface="Bebas Neue"/>
                <a:ea typeface="Bebas Neue"/>
                <a:cs typeface="Bebas Neue"/>
                <a:sym typeface="Bebas Neue"/>
              </a:rPr>
              <a:t>D</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48"/>
          <p:cNvSpPr txBox="1">
            <a:spLocks noGrp="1"/>
          </p:cNvSpPr>
          <p:nvPr>
            <p:ph type="title"/>
          </p:nvPr>
        </p:nvSpPr>
        <p:spPr>
          <a:xfrm>
            <a:off x="415600" y="440967"/>
            <a:ext cx="113607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solidFill>
                  <a:srgbClr val="ED2891"/>
                </a:solidFill>
                <a:latin typeface="Bebas Neue"/>
                <a:ea typeface="Bebas Neue"/>
                <a:cs typeface="Bebas Neue"/>
                <a:sym typeface="Bebas Neue"/>
              </a:rPr>
              <a:t>Where do These examples belong? </a:t>
            </a:r>
            <a:endParaRPr sz="4400">
              <a:solidFill>
                <a:srgbClr val="ED2891"/>
              </a:solidFill>
              <a:latin typeface="Bebas Neue"/>
              <a:ea typeface="Bebas Neue"/>
              <a:cs typeface="Bebas Neue"/>
              <a:sym typeface="Bebas Neue"/>
            </a:endParaRPr>
          </a:p>
        </p:txBody>
      </p:sp>
      <p:sp>
        <p:nvSpPr>
          <p:cNvPr id="341" name="Google Shape;341;p48"/>
          <p:cNvSpPr/>
          <p:nvPr/>
        </p:nvSpPr>
        <p:spPr>
          <a:xfrm>
            <a:off x="8629175" y="1439750"/>
            <a:ext cx="3375600" cy="696600"/>
          </a:xfrm>
          <a:prstGeom prst="chevron">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transformative</a:t>
            </a:r>
            <a:endParaRPr sz="2500" b="1">
              <a:solidFill>
                <a:srgbClr val="FFFFFF"/>
              </a:solidFill>
              <a:latin typeface="Bebas Neue"/>
              <a:ea typeface="Bebas Neue"/>
              <a:cs typeface="Bebas Neue"/>
              <a:sym typeface="Bebas Neue"/>
            </a:endParaRPr>
          </a:p>
        </p:txBody>
      </p:sp>
      <p:sp>
        <p:nvSpPr>
          <p:cNvPr id="342" name="Google Shape;342;p48"/>
          <p:cNvSpPr/>
          <p:nvPr/>
        </p:nvSpPr>
        <p:spPr>
          <a:xfrm>
            <a:off x="348075" y="1439750"/>
            <a:ext cx="2863200" cy="696600"/>
          </a:xfrm>
          <a:prstGeom prst="homePlate">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Negative</a:t>
            </a:r>
            <a:endParaRPr sz="2500" b="1">
              <a:solidFill>
                <a:srgbClr val="FFFFFF"/>
              </a:solidFill>
              <a:latin typeface="Bebas Neue"/>
              <a:ea typeface="Bebas Neue"/>
              <a:cs typeface="Bebas Neue"/>
              <a:sym typeface="Bebas Neue"/>
            </a:endParaRPr>
          </a:p>
        </p:txBody>
      </p:sp>
      <p:sp>
        <p:nvSpPr>
          <p:cNvPr id="343" name="Google Shape;343;p48"/>
          <p:cNvSpPr/>
          <p:nvPr/>
        </p:nvSpPr>
        <p:spPr>
          <a:xfrm>
            <a:off x="5798282" y="1439750"/>
            <a:ext cx="3057600" cy="696600"/>
          </a:xfrm>
          <a:prstGeom prst="chevron">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Sensitive </a:t>
            </a:r>
            <a:endParaRPr sz="2500" b="1">
              <a:solidFill>
                <a:srgbClr val="FFFFFF"/>
              </a:solidFill>
              <a:latin typeface="Bebas Neue"/>
              <a:ea typeface="Bebas Neue"/>
              <a:cs typeface="Bebas Neue"/>
              <a:sym typeface="Bebas Neue"/>
            </a:endParaRPr>
          </a:p>
        </p:txBody>
      </p:sp>
      <p:sp>
        <p:nvSpPr>
          <p:cNvPr id="344" name="Google Shape;344;p48"/>
          <p:cNvSpPr/>
          <p:nvPr/>
        </p:nvSpPr>
        <p:spPr>
          <a:xfrm>
            <a:off x="354650" y="2255375"/>
            <a:ext cx="2492700" cy="4350000"/>
          </a:xfrm>
          <a:prstGeom prst="rect">
            <a:avLst/>
          </a:prstGeom>
          <a:solidFill>
            <a:schemeClr val="accent5"/>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Reinforces gender inequalities </a:t>
            </a: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None/>
            </a:pP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None/>
            </a:pP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None/>
            </a:pP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None/>
            </a:pPr>
            <a:r>
              <a:rPr lang="en-US" sz="1600" b="1">
                <a:solidFill>
                  <a:srgbClr val="FFFFFF"/>
                </a:solidFill>
                <a:latin typeface="Roboto"/>
                <a:ea typeface="Roboto"/>
                <a:cs typeface="Roboto"/>
                <a:sym typeface="Roboto"/>
              </a:rPr>
              <a:t>EXAMPLE:</a:t>
            </a:r>
            <a:endParaRPr sz="1600" b="1">
              <a:solidFill>
                <a:srgbClr val="FFFFFF"/>
              </a:solidFill>
              <a:latin typeface="Roboto"/>
              <a:ea typeface="Roboto"/>
              <a:cs typeface="Roboto"/>
              <a:sym typeface="Roboto"/>
            </a:endParaRPr>
          </a:p>
        </p:txBody>
      </p:sp>
      <p:sp>
        <p:nvSpPr>
          <p:cNvPr id="345" name="Google Shape;345;p48"/>
          <p:cNvSpPr/>
          <p:nvPr/>
        </p:nvSpPr>
        <p:spPr>
          <a:xfrm>
            <a:off x="5814675" y="2255375"/>
            <a:ext cx="2666700" cy="4350000"/>
          </a:xfrm>
          <a:prstGeom prst="rect">
            <a:avLst/>
          </a:prstGeom>
          <a:solidFill>
            <a:schemeClr val="accent4"/>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Carefully considers gender issues, working within existing norms</a:t>
            </a: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a:solidFill>
                <a:schemeClr val="lt1"/>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endParaRPr sz="1600">
              <a:solidFill>
                <a:schemeClr val="lt1"/>
              </a:solidFill>
              <a:latin typeface="Roboto"/>
              <a:ea typeface="Roboto"/>
              <a:cs typeface="Roboto"/>
              <a:sym typeface="Roboto"/>
            </a:endParaRPr>
          </a:p>
          <a:p>
            <a:pPr marL="57150" lvl="0" indent="0" algn="l" rtl="0">
              <a:lnSpc>
                <a:spcPct val="115000"/>
              </a:lnSpc>
              <a:spcBef>
                <a:spcPts val="0"/>
              </a:spcBef>
              <a:spcAft>
                <a:spcPts val="0"/>
              </a:spcAft>
              <a:buClr>
                <a:schemeClr val="dk1"/>
              </a:buClr>
              <a:buSzPts val="1100"/>
              <a:buFont typeface="Arial"/>
              <a:buNone/>
            </a:pPr>
            <a:r>
              <a:rPr lang="en-US" sz="1600" b="1">
                <a:solidFill>
                  <a:schemeClr val="lt1"/>
                </a:solidFill>
                <a:latin typeface="Roboto"/>
                <a:ea typeface="Roboto"/>
                <a:cs typeface="Roboto"/>
                <a:sym typeface="Roboto"/>
              </a:rPr>
              <a:t>EXAMPLE:</a:t>
            </a:r>
            <a:endParaRPr sz="1600">
              <a:solidFill>
                <a:srgbClr val="FFFFFF"/>
              </a:solidFill>
              <a:latin typeface="Roboto"/>
              <a:ea typeface="Roboto"/>
              <a:cs typeface="Roboto"/>
              <a:sym typeface="Roboto"/>
            </a:endParaRPr>
          </a:p>
        </p:txBody>
      </p:sp>
      <p:sp>
        <p:nvSpPr>
          <p:cNvPr id="346" name="Google Shape;346;p48"/>
          <p:cNvSpPr/>
          <p:nvPr/>
        </p:nvSpPr>
        <p:spPr>
          <a:xfrm>
            <a:off x="8629175" y="2255375"/>
            <a:ext cx="3090900" cy="4350000"/>
          </a:xfrm>
          <a:prstGeom prst="rect">
            <a:avLst/>
          </a:prstGeom>
          <a:solidFill>
            <a:schemeClr val="accent3"/>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Challenges power dynamics and structures that maintain gender inequalities</a:t>
            </a: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None/>
            </a:pPr>
            <a:endParaRPr sz="1600">
              <a:solidFill>
                <a:schemeClr val="lt1"/>
              </a:solidFill>
              <a:latin typeface="Roboto"/>
              <a:ea typeface="Roboto"/>
              <a:cs typeface="Roboto"/>
              <a:sym typeface="Roboto"/>
            </a:endParaRPr>
          </a:p>
          <a:p>
            <a:pPr marL="57150" lvl="0" indent="0" algn="l" rtl="0">
              <a:lnSpc>
                <a:spcPct val="115000"/>
              </a:lnSpc>
              <a:spcBef>
                <a:spcPts val="0"/>
              </a:spcBef>
              <a:spcAft>
                <a:spcPts val="0"/>
              </a:spcAft>
              <a:buNone/>
            </a:pPr>
            <a:endParaRPr sz="1600">
              <a:solidFill>
                <a:schemeClr val="lt1"/>
              </a:solidFill>
              <a:latin typeface="Roboto"/>
              <a:ea typeface="Roboto"/>
              <a:cs typeface="Roboto"/>
              <a:sym typeface="Roboto"/>
            </a:endParaRPr>
          </a:p>
          <a:p>
            <a:pPr marL="57150" lvl="0" indent="0" algn="l" rtl="0">
              <a:lnSpc>
                <a:spcPct val="115000"/>
              </a:lnSpc>
              <a:spcBef>
                <a:spcPts val="0"/>
              </a:spcBef>
              <a:spcAft>
                <a:spcPts val="0"/>
              </a:spcAft>
              <a:buNone/>
            </a:pPr>
            <a:r>
              <a:rPr lang="en-US" sz="1600" b="1">
                <a:solidFill>
                  <a:schemeClr val="lt1"/>
                </a:solidFill>
                <a:latin typeface="Roboto"/>
                <a:ea typeface="Roboto"/>
                <a:cs typeface="Roboto"/>
                <a:sym typeface="Roboto"/>
              </a:rPr>
              <a:t>EXAMPLE:</a:t>
            </a:r>
            <a:endParaRPr sz="1600">
              <a:solidFill>
                <a:srgbClr val="FFFFFF"/>
              </a:solidFill>
              <a:latin typeface="Roboto"/>
              <a:ea typeface="Roboto"/>
              <a:cs typeface="Roboto"/>
              <a:sym typeface="Roboto"/>
            </a:endParaRPr>
          </a:p>
        </p:txBody>
      </p:sp>
      <p:sp>
        <p:nvSpPr>
          <p:cNvPr id="347" name="Google Shape;347;p48"/>
          <p:cNvSpPr/>
          <p:nvPr/>
        </p:nvSpPr>
        <p:spPr>
          <a:xfrm>
            <a:off x="2978880" y="1439750"/>
            <a:ext cx="3057600" cy="696600"/>
          </a:xfrm>
          <a:prstGeom prst="chevron">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500" b="1">
                <a:solidFill>
                  <a:srgbClr val="FFFFFF"/>
                </a:solidFill>
                <a:latin typeface="Bebas Neue"/>
                <a:ea typeface="Bebas Neue"/>
                <a:cs typeface="Bebas Neue"/>
                <a:sym typeface="Bebas Neue"/>
              </a:rPr>
              <a:t>Gender Neutral </a:t>
            </a:r>
            <a:endParaRPr sz="2500" b="1">
              <a:solidFill>
                <a:srgbClr val="FFFFFF"/>
              </a:solidFill>
              <a:latin typeface="Bebas Neue"/>
              <a:ea typeface="Bebas Neue"/>
              <a:cs typeface="Bebas Neue"/>
              <a:sym typeface="Bebas Neue"/>
            </a:endParaRPr>
          </a:p>
        </p:txBody>
      </p:sp>
      <p:sp>
        <p:nvSpPr>
          <p:cNvPr id="348" name="Google Shape;348;p48"/>
          <p:cNvSpPr/>
          <p:nvPr/>
        </p:nvSpPr>
        <p:spPr>
          <a:xfrm>
            <a:off x="2978875" y="2255375"/>
            <a:ext cx="2688000" cy="4350000"/>
          </a:xfrm>
          <a:prstGeom prst="rect">
            <a:avLst/>
          </a:prstGeom>
          <a:solidFill>
            <a:schemeClr val="accent2"/>
          </a:solidFill>
          <a:ln>
            <a:noFill/>
          </a:ln>
        </p:spPr>
        <p:txBody>
          <a:bodyPr spcFirstLastPara="1" wrap="square" lIns="91425" tIns="182875" rIns="91425" bIns="91425" anchor="t" anchorCtr="0">
            <a:noAutofit/>
          </a:bodyPr>
          <a:lstStyle/>
          <a:p>
            <a:pPr marL="57150" lvl="0" indent="0" algn="l" rtl="0">
              <a:lnSpc>
                <a:spcPct val="115000"/>
              </a:lnSpc>
              <a:spcBef>
                <a:spcPts val="0"/>
              </a:spcBef>
              <a:spcAft>
                <a:spcPts val="0"/>
              </a:spcAft>
              <a:buNone/>
            </a:pPr>
            <a:r>
              <a:rPr lang="en-US" sz="1600">
                <a:solidFill>
                  <a:srgbClr val="FFFFFF"/>
                </a:solidFill>
                <a:latin typeface="Roboto"/>
                <a:ea typeface="Roboto"/>
                <a:cs typeface="Roboto"/>
                <a:sym typeface="Roboto"/>
              </a:rPr>
              <a:t>Maintains the status quo</a:t>
            </a:r>
            <a:endParaRPr sz="1600">
              <a:solidFill>
                <a:srgbClr val="FFFFFF"/>
              </a:solidFill>
              <a:latin typeface="Roboto"/>
              <a:ea typeface="Roboto"/>
              <a:cs typeface="Roboto"/>
              <a:sym typeface="Roboto"/>
            </a:endParaRPr>
          </a:p>
          <a:p>
            <a:pPr marL="57150" lvl="0" indent="0" algn="l" rtl="0">
              <a:lnSpc>
                <a:spcPct val="115000"/>
              </a:lnSpc>
              <a:spcBef>
                <a:spcPts val="0"/>
              </a:spcBef>
              <a:spcAft>
                <a:spcPts val="0"/>
              </a:spcAft>
              <a:buNone/>
            </a:pPr>
            <a:endParaRPr sz="1600">
              <a:solidFill>
                <a:schemeClr val="lt1"/>
              </a:solidFill>
              <a:latin typeface="Roboto"/>
              <a:ea typeface="Roboto"/>
              <a:cs typeface="Roboto"/>
              <a:sym typeface="Roboto"/>
            </a:endParaRPr>
          </a:p>
          <a:p>
            <a:pPr marL="57150" lvl="0" indent="0" algn="l" rtl="0">
              <a:lnSpc>
                <a:spcPct val="115000"/>
              </a:lnSpc>
              <a:spcBef>
                <a:spcPts val="0"/>
              </a:spcBef>
              <a:spcAft>
                <a:spcPts val="0"/>
              </a:spcAft>
              <a:buNone/>
            </a:pPr>
            <a:endParaRPr sz="1600">
              <a:solidFill>
                <a:schemeClr val="lt1"/>
              </a:solidFill>
              <a:latin typeface="Roboto"/>
              <a:ea typeface="Roboto"/>
              <a:cs typeface="Roboto"/>
              <a:sym typeface="Roboto"/>
            </a:endParaRPr>
          </a:p>
          <a:p>
            <a:pPr marL="57150" lvl="0" indent="0" algn="l" rtl="0">
              <a:lnSpc>
                <a:spcPct val="115000"/>
              </a:lnSpc>
              <a:spcBef>
                <a:spcPts val="0"/>
              </a:spcBef>
              <a:spcAft>
                <a:spcPts val="0"/>
              </a:spcAft>
              <a:buNone/>
            </a:pPr>
            <a:endParaRPr sz="1600">
              <a:solidFill>
                <a:schemeClr val="lt1"/>
              </a:solidFill>
              <a:latin typeface="Roboto"/>
              <a:ea typeface="Roboto"/>
              <a:cs typeface="Roboto"/>
              <a:sym typeface="Roboto"/>
            </a:endParaRPr>
          </a:p>
          <a:p>
            <a:pPr marL="57150" lvl="0" indent="0" algn="l" rtl="0">
              <a:lnSpc>
                <a:spcPct val="115000"/>
              </a:lnSpc>
              <a:spcBef>
                <a:spcPts val="0"/>
              </a:spcBef>
              <a:spcAft>
                <a:spcPts val="0"/>
              </a:spcAft>
              <a:buNone/>
            </a:pPr>
            <a:endParaRPr sz="1600">
              <a:solidFill>
                <a:schemeClr val="lt1"/>
              </a:solidFill>
              <a:latin typeface="Roboto"/>
              <a:ea typeface="Roboto"/>
              <a:cs typeface="Roboto"/>
              <a:sym typeface="Roboto"/>
            </a:endParaRPr>
          </a:p>
          <a:p>
            <a:pPr marL="57150" lvl="0" indent="0" algn="l" rtl="0">
              <a:lnSpc>
                <a:spcPct val="115000"/>
              </a:lnSpc>
              <a:spcBef>
                <a:spcPts val="0"/>
              </a:spcBef>
              <a:spcAft>
                <a:spcPts val="0"/>
              </a:spcAft>
              <a:buNone/>
            </a:pPr>
            <a:r>
              <a:rPr lang="en-US" sz="1600" b="1">
                <a:solidFill>
                  <a:schemeClr val="lt1"/>
                </a:solidFill>
                <a:latin typeface="Roboto"/>
                <a:ea typeface="Roboto"/>
                <a:cs typeface="Roboto"/>
                <a:sym typeface="Roboto"/>
              </a:rPr>
              <a:t>EXAMPLE:</a:t>
            </a:r>
            <a:endParaRPr sz="1600">
              <a:solidFill>
                <a:srgbClr val="FFFFFF"/>
              </a:solidFill>
              <a:latin typeface="Roboto"/>
              <a:ea typeface="Roboto"/>
              <a:cs typeface="Roboto"/>
              <a:sym typeface="Roboto"/>
            </a:endParaRPr>
          </a:p>
        </p:txBody>
      </p:sp>
      <p:sp>
        <p:nvSpPr>
          <p:cNvPr id="349" name="Google Shape;349;p48"/>
          <p:cNvSpPr/>
          <p:nvPr/>
        </p:nvSpPr>
        <p:spPr>
          <a:xfrm>
            <a:off x="450062" y="4263300"/>
            <a:ext cx="2283900" cy="2123700"/>
          </a:xfrm>
          <a:prstGeom prst="roundRect">
            <a:avLst>
              <a:gd name="adj" fmla="val 16667"/>
            </a:avLst>
          </a:prstGeom>
          <a:solidFill>
            <a:schemeClr val="lt2"/>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chemeClr val="dk1"/>
                </a:solidFill>
                <a:latin typeface="Roboto"/>
                <a:ea typeface="Roboto"/>
                <a:cs typeface="Roboto"/>
                <a:sym typeface="Roboto"/>
              </a:rPr>
              <a:t>A community awareness campaign encourages fathers to educate their daughters, arguing that an educated daughter will be a more obedient and helpful wife, thereby upholding the family's honor.</a:t>
            </a:r>
            <a:endParaRPr>
              <a:solidFill>
                <a:schemeClr val="dk1"/>
              </a:solidFill>
              <a:latin typeface="Roboto"/>
              <a:ea typeface="Roboto"/>
              <a:cs typeface="Roboto"/>
              <a:sym typeface="Roboto"/>
            </a:endParaRPr>
          </a:p>
        </p:txBody>
      </p:sp>
      <p:sp>
        <p:nvSpPr>
          <p:cNvPr id="350" name="Google Shape;350;p48"/>
          <p:cNvSpPr/>
          <p:nvPr/>
        </p:nvSpPr>
        <p:spPr>
          <a:xfrm>
            <a:off x="3126800" y="4263300"/>
            <a:ext cx="2394600" cy="2123700"/>
          </a:xfrm>
          <a:prstGeom prst="roundRect">
            <a:avLst>
              <a:gd name="adj" fmla="val 16667"/>
            </a:avLst>
          </a:prstGeom>
          <a:solidFill>
            <a:schemeClr val="lt2"/>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chemeClr val="dk1"/>
                </a:solidFill>
                <a:latin typeface="Roboto"/>
                <a:ea typeface="Roboto"/>
                <a:cs typeface="Roboto"/>
                <a:sym typeface="Roboto"/>
              </a:rPr>
              <a:t>An extracurricular workshop on STEM skills is held Monday - Friday between 7 AM and 10 AM at the local community centre. </a:t>
            </a:r>
            <a:endParaRPr>
              <a:solidFill>
                <a:schemeClr val="dk1"/>
              </a:solidFill>
              <a:latin typeface="Roboto"/>
              <a:ea typeface="Roboto"/>
              <a:cs typeface="Roboto"/>
              <a:sym typeface="Roboto"/>
            </a:endParaRPr>
          </a:p>
        </p:txBody>
      </p:sp>
      <p:sp>
        <p:nvSpPr>
          <p:cNvPr id="351" name="Google Shape;351;p48"/>
          <p:cNvSpPr/>
          <p:nvPr/>
        </p:nvSpPr>
        <p:spPr>
          <a:xfrm>
            <a:off x="5992200" y="4263300"/>
            <a:ext cx="2323800" cy="2123700"/>
          </a:xfrm>
          <a:prstGeom prst="roundRect">
            <a:avLst>
              <a:gd name="adj" fmla="val 16667"/>
            </a:avLst>
          </a:prstGeom>
          <a:solidFill>
            <a:schemeClr val="lt2"/>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a:solidFill>
                  <a:schemeClr val="dk1"/>
                </a:solidFill>
                <a:latin typeface="Roboto"/>
                <a:ea typeface="Roboto"/>
                <a:cs typeface="Roboto"/>
                <a:sym typeface="Roboto"/>
              </a:rPr>
              <a:t>A financial literacy program for women holds its classes in women-only groups within their own local villages to create a safe learning space and reduce travel burdens and costs.</a:t>
            </a:r>
            <a:endParaRPr sz="1500">
              <a:latin typeface="Roboto"/>
              <a:ea typeface="Roboto"/>
              <a:cs typeface="Roboto"/>
              <a:sym typeface="Roboto"/>
            </a:endParaRPr>
          </a:p>
        </p:txBody>
      </p:sp>
      <p:sp>
        <p:nvSpPr>
          <p:cNvPr id="352" name="Google Shape;352;p48"/>
          <p:cNvSpPr/>
          <p:nvPr/>
        </p:nvSpPr>
        <p:spPr>
          <a:xfrm>
            <a:off x="8879775" y="4263300"/>
            <a:ext cx="2607600" cy="2123700"/>
          </a:xfrm>
          <a:prstGeom prst="roundRect">
            <a:avLst>
              <a:gd name="adj" fmla="val 16667"/>
            </a:avLst>
          </a:prstGeom>
          <a:solidFill>
            <a:schemeClr val="lt2"/>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chemeClr val="dk1"/>
                </a:solidFill>
                <a:latin typeface="Roboto"/>
                <a:ea typeface="Roboto"/>
                <a:cs typeface="Roboto"/>
                <a:sym typeface="Roboto"/>
              </a:rPr>
              <a:t>Education sessions on different contraception methods for both men and women. Sessions facilitate conversations among couples on joint decision-making around child spacing.</a:t>
            </a:r>
            <a:endParaRPr>
              <a:solidFill>
                <a:schemeClr val="dk1"/>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49"/>
          <p:cNvSpPr txBox="1">
            <a:spLocks noGrp="1"/>
          </p:cNvSpPr>
          <p:nvPr>
            <p:ph type="title"/>
          </p:nvPr>
        </p:nvSpPr>
        <p:spPr>
          <a:xfrm>
            <a:off x="2542475" y="1826050"/>
            <a:ext cx="5446500" cy="3098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6000"/>
              <a:buFont typeface="Bebas Neue"/>
              <a:buNone/>
            </a:pPr>
            <a:r>
              <a:rPr lang="en-US" sz="6000" b="1">
                <a:latin typeface="Bebas Neue"/>
                <a:ea typeface="Bebas Neue"/>
                <a:cs typeface="Bebas Neue"/>
                <a:sym typeface="Bebas Neue"/>
              </a:rPr>
              <a:t>2. How and when to apply a continuum </a:t>
            </a:r>
            <a:endParaRPr/>
          </a:p>
        </p:txBody>
      </p:sp>
    </p:spTree>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74748"/>
      </a:dk2>
      <a:lt2>
        <a:srgbClr val="E7E6E6"/>
      </a:lt2>
      <a:accent1>
        <a:srgbClr val="59BCC7"/>
      </a:accent1>
      <a:accent2>
        <a:srgbClr val="355DAB"/>
      </a:accent2>
      <a:accent3>
        <a:srgbClr val="00A880"/>
      </a:accent3>
      <a:accent4>
        <a:srgbClr val="ED2891"/>
      </a:accent4>
      <a:accent5>
        <a:srgbClr val="EA155B"/>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59BCC7"/>
      </a:accent1>
      <a:accent2>
        <a:srgbClr val="355DAB"/>
      </a:accent2>
      <a:accent3>
        <a:srgbClr val="00A880"/>
      </a:accent3>
      <a:accent4>
        <a:srgbClr val="ED2891"/>
      </a:accent4>
      <a:accent5>
        <a:srgbClr val="EA155B"/>
      </a:accent5>
      <a:accent6>
        <a:srgbClr val="474748"/>
      </a:accent6>
      <a:hlink>
        <a:srgbClr val="00A880"/>
      </a:hlink>
      <a:folHlink>
        <a:srgbClr val="355DA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ED2891"/>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DE08CC696184A4EAF1EC7095BAD2AA1" ma:contentTypeVersion="19" ma:contentTypeDescription="Create a new document." ma:contentTypeScope="" ma:versionID="eb4fb4b37a562a645d4f6a47bb27f744">
  <xsd:schema xmlns:xsd="http://www.w3.org/2001/XMLSchema" xmlns:xs="http://www.w3.org/2001/XMLSchema" xmlns:p="http://schemas.microsoft.com/office/2006/metadata/properties" xmlns:ns2="a61ac17d-acd7-4541-bae9-b373390ade19" xmlns:ns3="4c809d59-d92c-4eeb-8e61-f697f9bbde70" xmlns:ns4="2b04e3bf-eb77-48e0-9993-e01b67b1c33a" targetNamespace="http://schemas.microsoft.com/office/2006/metadata/properties" ma:root="true" ma:fieldsID="8708d1caa17926d54e1cc9b1a9e76172" ns2:_="" ns3:_="" ns4:_="">
    <xsd:import namespace="a61ac17d-acd7-4541-bae9-b373390ade19"/>
    <xsd:import namespace="4c809d59-d92c-4eeb-8e61-f697f9bbde70"/>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ac17d-acd7-4541-bae9-b373390ade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c809d59-d92c-4eeb-8e61-f697f9bbde7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8aa3cf98-e111-4e77-b6fe-f4731449b4e9}" ma:internalName="TaxCatchAll" ma:showField="CatchAllData" ma:web="4c809d59-d92c-4eeb-8e61-f697f9bbde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b04e3bf-eb77-48e0-9993-e01b67b1c33a" xsi:nil="true"/>
    <lcf76f155ced4ddcb4097134ff3c332f xmlns="a61ac17d-acd7-4541-bae9-b373390ade1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5322308-DBDB-4B0C-9D49-BDE37E34CA2F}">
  <ds:schemaRefs>
    <ds:schemaRef ds:uri="http://schemas.microsoft.com/sharepoint/v3/contenttype/forms"/>
  </ds:schemaRefs>
</ds:datastoreItem>
</file>

<file path=customXml/itemProps2.xml><?xml version="1.0" encoding="utf-8"?>
<ds:datastoreItem xmlns:ds="http://schemas.openxmlformats.org/officeDocument/2006/customXml" ds:itemID="{2A846604-FDCC-4F68-8156-2F200C0A78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1ac17d-acd7-4541-bae9-b373390ade19"/>
    <ds:schemaRef ds:uri="4c809d59-d92c-4eeb-8e61-f697f9bbde70"/>
    <ds:schemaRef ds:uri="2b04e3bf-eb77-48e0-9993-e01b67b1c3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FA260A6-90E4-439F-BE0C-9F72248BAFC4}">
  <ds:schemaRefs>
    <ds:schemaRef ds:uri="http://schemas.microsoft.com/office/2006/metadata/properties"/>
    <ds:schemaRef ds:uri="http://schemas.microsoft.com/office/infopath/2007/PartnerControls"/>
    <ds:schemaRef ds:uri="2b04e3bf-eb77-48e0-9993-e01b67b1c33a"/>
    <ds:schemaRef ds:uri="a61ac17d-acd7-4541-bae9-b373390ade19"/>
  </ds:schemaRefs>
</ds:datastoreItem>
</file>

<file path=docProps/app.xml><?xml version="1.0" encoding="utf-8"?>
<Properties xmlns="http://schemas.openxmlformats.org/officeDocument/2006/extended-properties" xmlns:vt="http://schemas.openxmlformats.org/officeDocument/2006/docPropsVTypes">
  <TotalTime>0</TotalTime>
  <Words>5110</Words>
  <Application>Microsoft Office PowerPoint</Application>
  <PresentationFormat>Widescreen</PresentationFormat>
  <Paragraphs>368</Paragraphs>
  <Slides>26</Slides>
  <Notes>26</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26</vt:i4>
      </vt:variant>
    </vt:vector>
  </HeadingPairs>
  <TitlesOfParts>
    <vt:vector size="36" baseType="lpstr">
      <vt:lpstr>Calibri</vt:lpstr>
      <vt:lpstr>Poppins</vt:lpstr>
      <vt:lpstr>Bebas Neue</vt:lpstr>
      <vt:lpstr>Arial</vt:lpstr>
      <vt:lpstr>Roboto Medium</vt:lpstr>
      <vt:lpstr>Roboto</vt:lpstr>
      <vt:lpstr>Raleway</vt:lpstr>
      <vt:lpstr>Office Theme</vt:lpstr>
      <vt:lpstr>Office Theme</vt:lpstr>
      <vt:lpstr>Office Theme</vt:lpstr>
      <vt:lpstr>PowerPoint Presentation</vt:lpstr>
      <vt:lpstr>Learning Objectives</vt:lpstr>
      <vt:lpstr>AGENDA</vt:lpstr>
      <vt:lpstr>ICEBREAKER </vt:lpstr>
      <vt:lpstr>Overview of the continuum</vt:lpstr>
      <vt:lpstr>What is a gender equality continuum?</vt:lpstr>
      <vt:lpstr>Where do These examples belong?</vt:lpstr>
      <vt:lpstr>Where do These examples belong? </vt:lpstr>
      <vt:lpstr>2. How and when to apply a continuum </vt:lpstr>
      <vt:lpstr>PowerPoint Presentation</vt:lpstr>
      <vt:lpstr>STEP 1: Gender analysis</vt:lpstr>
      <vt:lpstr>STEP 2: Intervention mapping</vt:lpstr>
      <vt:lpstr>STEP 3: Assess where each component falls along the gender equality continuum</vt:lpstr>
      <vt:lpstr>PowerPoint Presentation</vt:lpstr>
      <vt:lpstr>PowerPoint Presentation</vt:lpstr>
      <vt:lpstr>STEP 4: Integrate more gender sensitive and gender transformative components</vt:lpstr>
      <vt:lpstr>CASE STUDy</vt:lpstr>
      <vt:lpstr>CASE STUDy - Intervention mapping and  gender continuum assessment</vt:lpstr>
      <vt:lpstr>CASE STUDy - Intervention mapping and  gender continuum assessment</vt:lpstr>
      <vt:lpstr>CASE STUDy - Moving the needle</vt:lpstr>
      <vt:lpstr>  3. Key design considerations</vt:lpstr>
      <vt:lpstr>Key considerations for gender sensitive and gender transformative programs </vt:lpstr>
      <vt:lpstr>Key considerations for gender sensitive and gender transformative programs</vt:lpstr>
      <vt:lpstr>4. What is your one key takeaway from this session? </vt:lpstr>
      <vt:lpstr>  5. further resources</vt:lpstr>
      <vt:lpstr>Further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Meghan Cutherell</cp:lastModifiedBy>
  <cp:revision>1</cp:revision>
  <dcterms:modified xsi:type="dcterms:W3CDTF">2025-08-01T16:29:22Z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0x0101007DE08CC696184A4EAF1EC7095BAD2AA1</vt:lpwstr>
  </property>
  <property fmtid="{D5CDD505-2E9C-101B-9397-08002B2CF9AE}" pid="3" name="MediaServiceImageTags">
    <vt:lpwstr/>
  </property>
</Properties>
</file>